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" charset="1" panose="00000500000000000000"/>
      <p:regular r:id="rId26"/>
    </p:embeddedFont>
    <p:embeddedFont>
      <p:font typeface="Poppins Semi-Bold" charset="1" panose="00000700000000000000"/>
      <p:regular r:id="rId27"/>
    </p:embeddedFont>
    <p:embeddedFont>
      <p:font typeface="Poppins Bold" charset="1" panose="00000800000000000000"/>
      <p:regular r:id="rId28"/>
    </p:embeddedFont>
    <p:embeddedFont>
      <p:font typeface="Canva Sans Bold" charset="1" panose="020B0803030501040103"/>
      <p:regular r:id="rId33"/>
    </p:embeddedFont>
    <p:embeddedFont>
      <p:font typeface="Canva Sans" charset="1" panose="020B0503030501040103"/>
      <p:regular r:id="rId34"/>
    </p:embeddedFont>
    <p:embeddedFont>
      <p:font typeface="Poppins Italics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6.fntdata"/><Relationship Id="rId39" Type="http://schemas.openxmlformats.org/officeDocument/2006/relationships/customXml" Target="../customXml/item2.xml"/><Relationship Id="rId21" Type="http://schemas.openxmlformats.org/officeDocument/2006/relationships/slide" Target="slides/slide16.xml"/><Relationship Id="rId34" Type="http://schemas.openxmlformats.org/officeDocument/2006/relationships/font" Target="fonts/font34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3.fntdata"/><Relationship Id="rId7" Type="http://schemas.openxmlformats.org/officeDocument/2006/relationships/slide" Target="slides/slide2.xml"/><Relationship Id="rId38" Type="http://schemas.openxmlformats.org/officeDocument/2006/relationships/customXml" Target="../customXml/item1.xml"/><Relationship Id="rId16" Type="http://schemas.openxmlformats.org/officeDocument/2006/relationships/slide" Target="slides/slide11.xml"/><Relationship Id="rId2" Type="http://schemas.openxmlformats.org/officeDocument/2006/relationships/presProps" Target="presProps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Slide" Target="notesSlides/notesSlide2.xml"/><Relationship Id="rId37" Type="http://schemas.openxmlformats.org/officeDocument/2006/relationships/notesSlide" Target="notesSlides/notesSlide4.xml"/><Relationship Id="rId6" Type="http://schemas.openxmlformats.org/officeDocument/2006/relationships/slide" Target="slides/slide1.xml"/><Relationship Id="rId40" Type="http://schemas.openxmlformats.org/officeDocument/2006/relationships/customXml" Target="../customXml/item3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8.fntdata"/><Relationship Id="rId36" Type="http://schemas.openxmlformats.org/officeDocument/2006/relationships/font" Target="fonts/font36.fntdata"/><Relationship Id="rId5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Slide" Target="notesSlides/notesSlide1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7.fntdata"/><Relationship Id="rId30" Type="http://schemas.openxmlformats.org/officeDocument/2006/relationships/theme" Target="theme/theme2.xml"/><Relationship Id="rId35" Type="http://schemas.openxmlformats.org/officeDocument/2006/relationships/notesSlide" Target="notesSlides/notesSlide3.xml"/><Relationship Id="rId4" Type="http://schemas.openxmlformats.org/officeDocument/2006/relationships/theme" Target="theme/theme1.xml"/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3" Type="http://schemas.openxmlformats.org/officeDocument/2006/relationships/viewProps" Target="viewProps.xml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We’ve chosen to address fragmentation, compliance support, and trust-building, key levers that unlock circularity and stakeholder collaboration.</a:t>
            </a:r>
          </a:p>
          <a:p>
            <a:r>
              <a:rPr lang="en-US"/>
              <a:t/>
            </a:r>
          </a:p>
          <a:p>
            <a:r>
              <a:rPr lang="en-US"/>
              <a:t>Value Proposition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A Mapping service of the  Battery Recycling Value chain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Unique Selling Proposition (USP)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“The only platform turning battery recycling’s fragmentation into collective advantage, by merging real-time data, matchmaking, and community trust to accelerate profitable circular solutions.”</a:t>
            </a:r>
          </a:p>
          <a:p>
            <a:r>
              <a:rPr lang="en-US"/>
              <a:t/>
            </a:r>
          </a:p>
          <a:p>
            <a:r>
              <a:rPr lang="en-US"/>
              <a:t>Justification for USP</a:t>
            </a:r>
          </a:p>
          <a:p>
            <a:r>
              <a:rPr lang="en-US"/>
              <a:t/>
            </a:r>
          </a:p>
          <a:p>
            <a:r>
              <a:rPr lang="en-US"/>
              <a:t>Combines verification, community, and compliance no other platform does all three in an interactive way.</a:t>
            </a:r>
          </a:p>
          <a:p>
            <a:r>
              <a:rPr lang="en-US"/>
              <a:t>People will use it because:</a:t>
            </a:r>
          </a:p>
          <a:p>
            <a:r>
              <a:rPr lang="en-US"/>
              <a:t>They save time</a:t>
            </a:r>
          </a:p>
          <a:p>
            <a:r>
              <a:rPr lang="en-US"/>
              <a:t>They meet legal obligations</a:t>
            </a:r>
          </a:p>
          <a:p>
            <a:r>
              <a:rPr lang="en-US"/>
              <a:t>They find trusted, rated partners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Your platform could bridge this gap by making these connections transparent and accessible.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png" Type="http://schemas.openxmlformats.org/officeDocument/2006/relationships/image"/><Relationship Id="rId2" Target="../media/image61.jpe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68.png" Type="http://schemas.openxmlformats.org/officeDocument/2006/relationships/image"/><Relationship Id="rId4" Target="../media/image71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80.png" Type="http://schemas.openxmlformats.org/officeDocument/2006/relationships/image"/><Relationship Id="rId5" Target="../media/image8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18" Target="../media/image22.png" Type="http://schemas.openxmlformats.org/officeDocument/2006/relationships/image"/><Relationship Id="rId19" Target="../media/image23.sv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24.png" Type="http://schemas.openxmlformats.org/officeDocument/2006/relationships/image"/><Relationship Id="rId21" Target="../media/image25.svg" Type="http://schemas.openxmlformats.org/officeDocument/2006/relationships/image"/><Relationship Id="rId22" Target="../media/image26.png" Type="http://schemas.openxmlformats.org/officeDocument/2006/relationships/image"/><Relationship Id="rId23" Target="../media/image27.svg" Type="http://schemas.openxmlformats.org/officeDocument/2006/relationships/image"/><Relationship Id="rId24" Target="../media/image28.png" Type="http://schemas.openxmlformats.org/officeDocument/2006/relationships/image"/><Relationship Id="rId25" Target="../media/image29.svg" Type="http://schemas.openxmlformats.org/officeDocument/2006/relationships/image"/><Relationship Id="rId26" Target="../media/image30.png" Type="http://schemas.openxmlformats.org/officeDocument/2006/relationships/image"/><Relationship Id="rId27" Target="../media/image31.svg" Type="http://schemas.openxmlformats.org/officeDocument/2006/relationships/image"/><Relationship Id="rId28" Target="../media/image32.png" Type="http://schemas.openxmlformats.org/officeDocument/2006/relationships/image"/><Relationship Id="rId29" Target="../media/image33.sv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51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792040"/>
            <a:ext cx="2745038" cy="466260"/>
            <a:chOff x="0" y="0"/>
            <a:chExt cx="722973" cy="122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2973" cy="122801"/>
            </a:xfrm>
            <a:custGeom>
              <a:avLst/>
              <a:gdLst/>
              <a:ahLst/>
              <a:cxnLst/>
              <a:rect r="r" b="b" t="t" l="l"/>
              <a:pathLst>
                <a:path h="122801" w="722973">
                  <a:moveTo>
                    <a:pt x="61400" y="0"/>
                  </a:moveTo>
                  <a:lnTo>
                    <a:pt x="661572" y="0"/>
                  </a:lnTo>
                  <a:cubicBezTo>
                    <a:pt x="695483" y="0"/>
                    <a:pt x="722973" y="27490"/>
                    <a:pt x="722973" y="61400"/>
                  </a:cubicBezTo>
                  <a:lnTo>
                    <a:pt x="722973" y="61400"/>
                  </a:lnTo>
                  <a:cubicBezTo>
                    <a:pt x="722973" y="77685"/>
                    <a:pt x="716504" y="93302"/>
                    <a:pt x="704989" y="104817"/>
                  </a:cubicBezTo>
                  <a:cubicBezTo>
                    <a:pt x="693474" y="116332"/>
                    <a:pt x="677857" y="122801"/>
                    <a:pt x="661572" y="122801"/>
                  </a:cubicBezTo>
                  <a:lnTo>
                    <a:pt x="61400" y="122801"/>
                  </a:lnTo>
                  <a:cubicBezTo>
                    <a:pt x="27490" y="122801"/>
                    <a:pt x="0" y="95311"/>
                    <a:pt x="0" y="61400"/>
                  </a:cubicBezTo>
                  <a:lnTo>
                    <a:pt x="0" y="61400"/>
                  </a:lnTo>
                  <a:cubicBezTo>
                    <a:pt x="0" y="27490"/>
                    <a:pt x="27490" y="0"/>
                    <a:pt x="61400" y="0"/>
                  </a:cubicBezTo>
                  <a:close/>
                </a:path>
              </a:pathLst>
            </a:custGeom>
            <a:solidFill>
              <a:srgbClr val="00B2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22973" cy="17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7"/>
                </a:lnSpc>
              </a:pPr>
              <a:r>
                <a:rPr lang="en-US" sz="1419">
                  <a:solidFill>
                    <a:srgbClr val="FEFEFE"/>
                  </a:solidFill>
                  <a:latin typeface="Poppins"/>
                  <a:ea typeface="Poppins"/>
                  <a:cs typeface="Poppins"/>
                  <a:sym typeface="Poppins"/>
                </a:rPr>
                <a:t>June, 12 2025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04396" y="-7752138"/>
            <a:ext cx="14436413" cy="144364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2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6235980" y="6928313"/>
            <a:ext cx="1343434" cy="13434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2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204396" y="-7752138"/>
            <a:ext cx="14436413" cy="144364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28000"/>
              </a:blip>
              <a:stretch>
                <a:fillRect l="0" t="-256" r="0" b="-350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4705350"/>
            <a:ext cx="11658600" cy="285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12"/>
              </a:lnSpc>
            </a:pPr>
            <a:r>
              <a:rPr lang="en-US" sz="8200" b="true">
                <a:solidFill>
                  <a:srgbClr val="00B27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Li-Monti </a:t>
            </a:r>
          </a:p>
          <a:p>
            <a:pPr algn="l">
              <a:lnSpc>
                <a:spcPts val="7020"/>
              </a:lnSpc>
            </a:pPr>
            <a:r>
              <a:rPr lang="en-US" sz="6500" b="true">
                <a:solidFill>
                  <a:srgbClr val="00B27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Collaborate-Comply-Grow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271748"/>
            <a:ext cx="6121564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>
                <a:solidFill>
                  <a:srgbClr val="3C3C3C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Sustainable Practices for a Cleaner Tomorrow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269470"/>
            <a:ext cx="5460787" cy="29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619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Presented by: Leoni Hartung &amp; Manolie Bockhöfer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65480" y="4813380"/>
            <a:ext cx="3925935" cy="1126889"/>
          </a:xfrm>
          <a:custGeom>
            <a:avLst/>
            <a:gdLst/>
            <a:ahLst/>
            <a:cxnLst/>
            <a:rect r="r" b="b" t="t" l="l"/>
            <a:pathLst>
              <a:path h="1126889" w="3925935">
                <a:moveTo>
                  <a:pt x="0" y="0"/>
                </a:moveTo>
                <a:lnTo>
                  <a:pt x="3925935" y="0"/>
                </a:lnTo>
                <a:lnTo>
                  <a:pt x="3925935" y="1126889"/>
                </a:lnTo>
                <a:lnTo>
                  <a:pt x="0" y="1126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06433" y="7581869"/>
            <a:ext cx="2687130" cy="1051486"/>
          </a:xfrm>
          <a:custGeom>
            <a:avLst/>
            <a:gdLst/>
            <a:ahLst/>
            <a:cxnLst/>
            <a:rect r="r" b="b" t="t" l="l"/>
            <a:pathLst>
              <a:path h="1051486" w="2687130">
                <a:moveTo>
                  <a:pt x="0" y="0"/>
                </a:moveTo>
                <a:lnTo>
                  <a:pt x="2687130" y="0"/>
                </a:lnTo>
                <a:lnTo>
                  <a:pt x="2687130" y="1051486"/>
                </a:lnTo>
                <a:lnTo>
                  <a:pt x="0" y="1051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8119" y="7727543"/>
            <a:ext cx="2480658" cy="990222"/>
          </a:xfrm>
          <a:custGeom>
            <a:avLst/>
            <a:gdLst/>
            <a:ahLst/>
            <a:cxnLst/>
            <a:rect r="r" b="b" t="t" l="l"/>
            <a:pathLst>
              <a:path h="990222" w="2480658">
                <a:moveTo>
                  <a:pt x="0" y="0"/>
                </a:moveTo>
                <a:lnTo>
                  <a:pt x="2480658" y="0"/>
                </a:lnTo>
                <a:lnTo>
                  <a:pt x="2480658" y="990221"/>
                </a:lnTo>
                <a:lnTo>
                  <a:pt x="0" y="990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06433" y="5843271"/>
            <a:ext cx="2616096" cy="1327057"/>
          </a:xfrm>
          <a:custGeom>
            <a:avLst/>
            <a:gdLst/>
            <a:ahLst/>
            <a:cxnLst/>
            <a:rect r="r" b="b" t="t" l="l"/>
            <a:pathLst>
              <a:path h="1327057" w="2616096">
                <a:moveTo>
                  <a:pt x="0" y="0"/>
                </a:moveTo>
                <a:lnTo>
                  <a:pt x="2616097" y="0"/>
                </a:lnTo>
                <a:lnTo>
                  <a:pt x="2616097" y="1327057"/>
                </a:lnTo>
                <a:lnTo>
                  <a:pt x="0" y="1327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122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88119" y="6083144"/>
            <a:ext cx="2321795" cy="1498725"/>
          </a:xfrm>
          <a:custGeom>
            <a:avLst/>
            <a:gdLst/>
            <a:ahLst/>
            <a:cxnLst/>
            <a:rect r="r" b="b" t="t" l="l"/>
            <a:pathLst>
              <a:path h="1498725" w="2321795">
                <a:moveTo>
                  <a:pt x="0" y="0"/>
                </a:moveTo>
                <a:lnTo>
                  <a:pt x="2321795" y="0"/>
                </a:lnTo>
                <a:lnTo>
                  <a:pt x="2321795" y="1498725"/>
                </a:lnTo>
                <a:lnTo>
                  <a:pt x="0" y="1498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4548" y="2708236"/>
            <a:ext cx="10236848" cy="6220460"/>
          </a:xfrm>
          <a:custGeom>
            <a:avLst/>
            <a:gdLst/>
            <a:ahLst/>
            <a:cxnLst/>
            <a:rect r="r" b="b" t="t" l="l"/>
            <a:pathLst>
              <a:path h="6220460" w="10236848">
                <a:moveTo>
                  <a:pt x="0" y="0"/>
                </a:moveTo>
                <a:lnTo>
                  <a:pt x="10236848" y="0"/>
                </a:lnTo>
                <a:lnTo>
                  <a:pt x="10236848" y="6220460"/>
                </a:lnTo>
                <a:lnTo>
                  <a:pt x="0" y="6220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79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91046" y="3733819"/>
            <a:ext cx="6000369" cy="66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</a:pPr>
            <a:r>
              <a:rPr lang="en-US" sz="4506" b="true">
                <a:solidFill>
                  <a:srgbClr val="00B27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Our competitiors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4548" y="1105269"/>
            <a:ext cx="7721845" cy="10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8"/>
              </a:lnSpc>
            </a:pPr>
            <a:r>
              <a:rPr lang="en-US" sz="6300">
                <a:solidFill>
                  <a:srgbClr val="00B272"/>
                </a:solidFill>
                <a:latin typeface="Poppins"/>
                <a:ea typeface="Poppins"/>
                <a:cs typeface="Poppins"/>
                <a:sym typeface="Poppins"/>
              </a:rPr>
              <a:t>What sets us apart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7564" y="-3839637"/>
            <a:ext cx="15702655" cy="1570265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2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97189" y="-3404819"/>
            <a:ext cx="7416510" cy="74165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27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780436" y="591357"/>
            <a:ext cx="6284240" cy="9392207"/>
          </a:xfrm>
          <a:custGeom>
            <a:avLst/>
            <a:gdLst/>
            <a:ahLst/>
            <a:cxnLst/>
            <a:rect r="r" b="b" t="t" l="l"/>
            <a:pathLst>
              <a:path h="9392207" w="6284240">
                <a:moveTo>
                  <a:pt x="0" y="0"/>
                </a:moveTo>
                <a:lnTo>
                  <a:pt x="6284240" y="0"/>
                </a:lnTo>
                <a:lnTo>
                  <a:pt x="6284240" y="9392207"/>
                </a:lnTo>
                <a:lnTo>
                  <a:pt x="0" y="9392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0670" y="-418053"/>
            <a:ext cx="3980791" cy="3970840"/>
          </a:xfrm>
          <a:custGeom>
            <a:avLst/>
            <a:gdLst/>
            <a:ahLst/>
            <a:cxnLst/>
            <a:rect r="r" b="b" t="t" l="l"/>
            <a:pathLst>
              <a:path h="3970840" w="3980791">
                <a:moveTo>
                  <a:pt x="0" y="0"/>
                </a:moveTo>
                <a:lnTo>
                  <a:pt x="3980792" y="0"/>
                </a:lnTo>
                <a:lnTo>
                  <a:pt x="3980792" y="3970840"/>
                </a:lnTo>
                <a:lnTo>
                  <a:pt x="0" y="3970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70643">
            <a:off x="15485284" y="153140"/>
            <a:ext cx="2183962" cy="3970840"/>
          </a:xfrm>
          <a:custGeom>
            <a:avLst/>
            <a:gdLst/>
            <a:ahLst/>
            <a:cxnLst/>
            <a:rect r="r" b="b" t="t" l="l"/>
            <a:pathLst>
              <a:path h="3970840" w="2183962">
                <a:moveTo>
                  <a:pt x="0" y="0"/>
                </a:moveTo>
                <a:lnTo>
                  <a:pt x="2183962" y="0"/>
                </a:lnTo>
                <a:lnTo>
                  <a:pt x="2183962" y="3970840"/>
                </a:lnTo>
                <a:lnTo>
                  <a:pt x="0" y="3970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11326">
            <a:off x="7006965" y="4358877"/>
            <a:ext cx="2301357" cy="2025194"/>
          </a:xfrm>
          <a:custGeom>
            <a:avLst/>
            <a:gdLst/>
            <a:ahLst/>
            <a:cxnLst/>
            <a:rect r="r" b="b" t="t" l="l"/>
            <a:pathLst>
              <a:path h="2025194" w="2301357">
                <a:moveTo>
                  <a:pt x="0" y="0"/>
                </a:moveTo>
                <a:lnTo>
                  <a:pt x="2301357" y="0"/>
                </a:lnTo>
                <a:lnTo>
                  <a:pt x="2301357" y="2025194"/>
                </a:lnTo>
                <a:lnTo>
                  <a:pt x="0" y="2025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64676" y="8363354"/>
            <a:ext cx="1387578" cy="1221068"/>
          </a:xfrm>
          <a:custGeom>
            <a:avLst/>
            <a:gdLst/>
            <a:ahLst/>
            <a:cxnLst/>
            <a:rect r="r" b="b" t="t" l="l"/>
            <a:pathLst>
              <a:path h="1221068" w="1387578">
                <a:moveTo>
                  <a:pt x="0" y="0"/>
                </a:moveTo>
                <a:lnTo>
                  <a:pt x="1387578" y="0"/>
                </a:lnTo>
                <a:lnTo>
                  <a:pt x="1387578" y="1221068"/>
                </a:lnTo>
                <a:lnTo>
                  <a:pt x="0" y="122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92834" y="2138560"/>
            <a:ext cx="1387578" cy="1221068"/>
          </a:xfrm>
          <a:custGeom>
            <a:avLst/>
            <a:gdLst/>
            <a:ahLst/>
            <a:cxnLst/>
            <a:rect r="r" b="b" t="t" l="l"/>
            <a:pathLst>
              <a:path h="1221068" w="1387578">
                <a:moveTo>
                  <a:pt x="0" y="0"/>
                </a:moveTo>
                <a:lnTo>
                  <a:pt x="1387577" y="0"/>
                </a:lnTo>
                <a:lnTo>
                  <a:pt x="1387577" y="1221068"/>
                </a:lnTo>
                <a:lnTo>
                  <a:pt x="0" y="122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92614" y="4760940"/>
            <a:ext cx="1387578" cy="1221068"/>
          </a:xfrm>
          <a:custGeom>
            <a:avLst/>
            <a:gdLst/>
            <a:ahLst/>
            <a:cxnLst/>
            <a:rect r="r" b="b" t="t" l="l"/>
            <a:pathLst>
              <a:path h="1221068" w="1387578">
                <a:moveTo>
                  <a:pt x="0" y="0"/>
                </a:moveTo>
                <a:lnTo>
                  <a:pt x="1387577" y="0"/>
                </a:lnTo>
                <a:lnTo>
                  <a:pt x="1387577" y="1221068"/>
                </a:lnTo>
                <a:lnTo>
                  <a:pt x="0" y="122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70643">
            <a:off x="7412136" y="7471512"/>
            <a:ext cx="1491016" cy="2710938"/>
          </a:xfrm>
          <a:custGeom>
            <a:avLst/>
            <a:gdLst/>
            <a:ahLst/>
            <a:cxnLst/>
            <a:rect r="r" b="b" t="t" l="l"/>
            <a:pathLst>
              <a:path h="2710938" w="1491016">
                <a:moveTo>
                  <a:pt x="0" y="0"/>
                </a:moveTo>
                <a:lnTo>
                  <a:pt x="1491016" y="0"/>
                </a:lnTo>
                <a:lnTo>
                  <a:pt x="1491016" y="2710937"/>
                </a:lnTo>
                <a:lnTo>
                  <a:pt x="0" y="2710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54469" y="591357"/>
            <a:ext cx="1971020" cy="2668047"/>
          </a:xfrm>
          <a:custGeom>
            <a:avLst/>
            <a:gdLst/>
            <a:ahLst/>
            <a:cxnLst/>
            <a:rect r="r" b="b" t="t" l="l"/>
            <a:pathLst>
              <a:path h="2668047" w="1971020">
                <a:moveTo>
                  <a:pt x="0" y="0"/>
                </a:moveTo>
                <a:lnTo>
                  <a:pt x="1971020" y="0"/>
                </a:lnTo>
                <a:lnTo>
                  <a:pt x="1971020" y="2668047"/>
                </a:lnTo>
                <a:lnTo>
                  <a:pt x="0" y="2668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40000">
            <a:off x="10590014" y="905839"/>
            <a:ext cx="1999063" cy="2039083"/>
          </a:xfrm>
          <a:custGeom>
            <a:avLst/>
            <a:gdLst/>
            <a:ahLst/>
            <a:cxnLst/>
            <a:rect r="r" b="b" t="t" l="l"/>
            <a:pathLst>
              <a:path h="2039083" w="1999063">
                <a:moveTo>
                  <a:pt x="133465" y="0"/>
                </a:moveTo>
                <a:lnTo>
                  <a:pt x="1999064" y="130455"/>
                </a:lnTo>
                <a:lnTo>
                  <a:pt x="1865600" y="2039083"/>
                </a:lnTo>
                <a:lnTo>
                  <a:pt x="0" y="1908628"/>
                </a:lnTo>
                <a:lnTo>
                  <a:pt x="133465" y="0"/>
                </a:lnTo>
                <a:close/>
              </a:path>
            </a:pathLst>
          </a:custGeom>
          <a:blipFill>
            <a:blip r:embed="rId9"/>
            <a:stretch>
              <a:fillRect l="-4741" t="-66351" r="-4741" b="-6635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922556" y="884740"/>
            <a:ext cx="1971020" cy="2668047"/>
          </a:xfrm>
          <a:custGeom>
            <a:avLst/>
            <a:gdLst/>
            <a:ahLst/>
            <a:cxnLst/>
            <a:rect r="r" b="b" t="t" l="l"/>
            <a:pathLst>
              <a:path h="2668047" w="1971020">
                <a:moveTo>
                  <a:pt x="0" y="0"/>
                </a:moveTo>
                <a:lnTo>
                  <a:pt x="1971020" y="0"/>
                </a:lnTo>
                <a:lnTo>
                  <a:pt x="1971020" y="2668047"/>
                </a:lnTo>
                <a:lnTo>
                  <a:pt x="0" y="2668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734704" y="968736"/>
            <a:ext cx="2346725" cy="2107596"/>
          </a:xfrm>
          <a:custGeom>
            <a:avLst/>
            <a:gdLst/>
            <a:ahLst/>
            <a:cxnLst/>
            <a:rect r="r" b="b" t="t" l="l"/>
            <a:pathLst>
              <a:path h="2107596" w="2346725">
                <a:moveTo>
                  <a:pt x="0" y="0"/>
                </a:moveTo>
                <a:lnTo>
                  <a:pt x="2346725" y="0"/>
                </a:lnTo>
                <a:lnTo>
                  <a:pt x="2346725" y="2107597"/>
                </a:lnTo>
                <a:lnTo>
                  <a:pt x="0" y="21075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0799" t="-63535" r="-125703" b="-7037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76205" y="160257"/>
            <a:ext cx="1863722" cy="1407110"/>
          </a:xfrm>
          <a:custGeom>
            <a:avLst/>
            <a:gdLst/>
            <a:ahLst/>
            <a:cxnLst/>
            <a:rect r="r" b="b" t="t" l="l"/>
            <a:pathLst>
              <a:path h="1407110" w="1863722">
                <a:moveTo>
                  <a:pt x="0" y="0"/>
                </a:moveTo>
                <a:lnTo>
                  <a:pt x="1863722" y="0"/>
                </a:lnTo>
                <a:lnTo>
                  <a:pt x="1863722" y="1407110"/>
                </a:lnTo>
                <a:lnTo>
                  <a:pt x="0" y="14071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6228969"/>
            <a:ext cx="6148996" cy="147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0B27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Investment Opportunity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838119" y="160257"/>
            <a:ext cx="1502854" cy="1134655"/>
          </a:xfrm>
          <a:custGeom>
            <a:avLst/>
            <a:gdLst/>
            <a:ahLst/>
            <a:cxnLst/>
            <a:rect r="r" b="b" t="t" l="l"/>
            <a:pathLst>
              <a:path h="1134655" w="1502854">
                <a:moveTo>
                  <a:pt x="0" y="0"/>
                </a:moveTo>
                <a:lnTo>
                  <a:pt x="1502854" y="0"/>
                </a:lnTo>
                <a:lnTo>
                  <a:pt x="1502854" y="1134655"/>
                </a:lnTo>
                <a:lnTo>
                  <a:pt x="0" y="11346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B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1889" y="2047257"/>
            <a:ext cx="16230600" cy="74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Cheng, S. (2023, August 8). What Makes a Transparent Li-ion Battery Supply-Chain? Cellcycle. https://www.cellcycle.co.uk/what-makes-a-transparent-li-ion-battery-supply-chain/</a:t>
            </a:r>
          </a:p>
          <a:p>
            <a:pPr algn="l">
              <a:lnSpc>
                <a:spcPts val="3090"/>
              </a:lnSpc>
              <a:spcBef>
                <a:spcPct val="0"/>
              </a:spcBef>
            </a:pPr>
          </a:p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Cheng, S. (2025, January 6). A Fresh Look at the Growing Trend of Lithium-ion Battery Recycling in 2025. Cellcycle. https://www.cellcycle.co.uk/a-fresh-look-at-the-growing-trend-of-lithium-ion-battery-recycling-in-2025/</a:t>
            </a:r>
          </a:p>
          <a:p>
            <a:pPr algn="l">
              <a:lnSpc>
                <a:spcPts val="3090"/>
              </a:lnSpc>
              <a:spcBef>
                <a:spcPct val="0"/>
              </a:spcBef>
            </a:pPr>
          </a:p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EVBoosters. (2024, August). Europe’s lithium-ion battery recycling: challenges and solutions. EVBoosters. https://evboosters.com/ev-charging-news/europes-lithium-ion-battery-recycling-challenges-and-solutions/</a:t>
            </a:r>
          </a:p>
          <a:p>
            <a:pPr algn="l">
              <a:lnSpc>
                <a:spcPts val="3090"/>
              </a:lnSpc>
              <a:spcBef>
                <a:spcPct val="0"/>
              </a:spcBef>
            </a:pPr>
          </a:p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Goyal, H. (2025, March 7). Innovations in lithium-ion battery recycling. Cas.org; CAS. https://www.cas.org/resources/cas-insights/innovations-in-lithium-ion-battery-recycling</a:t>
            </a:r>
          </a:p>
          <a:p>
            <a:pPr algn="l">
              <a:lnSpc>
                <a:spcPts val="3090"/>
              </a:lnSpc>
              <a:spcBef>
                <a:spcPct val="0"/>
              </a:spcBef>
            </a:pPr>
          </a:p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Rahnama, H. (2023). Integration of Circular Value Chains and Digitalization: a Focus on Lithium-Ion Battery Material Value Chain. Easychair.org. https://easychair.org/publications/preprint/BcXf3</a:t>
            </a:r>
          </a:p>
          <a:p>
            <a:pPr algn="l">
              <a:lnSpc>
                <a:spcPts val="3090"/>
              </a:lnSpc>
              <a:spcBef>
                <a:spcPct val="0"/>
              </a:spcBef>
            </a:pPr>
          </a:p>
          <a:p>
            <a:pPr algn="l">
              <a:lnSpc>
                <a:spcPts val="3090"/>
              </a:lnSpc>
              <a:spcBef>
                <a:spcPct val="0"/>
              </a:spcBef>
            </a:pPr>
            <a:r>
              <a:rPr lang="en-US" sz="2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Schmaltz, Dr. T. (2023, July 26). Europe expands recycling of lithium-ion batteries: Focus on capacity development, demand analysis and market players. Fraunhofer Institute for Systems and Innovation Research ISI. https://www.isi.fraunhofer.de/en/blog/themen/batterie-update/recycling-lithium-ionen-batterien-europa-kapazitaeten-bedarf-akteure-markt-analyse.html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02914"/>
            <a:ext cx="5438103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Sources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4396" y="-8214818"/>
            <a:ext cx="14436413" cy="144364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2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489487" y="-60550"/>
            <a:ext cx="1343434" cy="134343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27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204396" y="-8214818"/>
            <a:ext cx="14436413" cy="144364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28000"/>
              </a:blip>
              <a:stretch>
                <a:fillRect l="-76412" t="0" r="-176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489487" y="-60550"/>
            <a:ext cx="1343434" cy="13434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28000"/>
              </a:blip>
              <a:stretch>
                <a:fillRect l="-76412" t="0" r="-176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5657707"/>
            <a:ext cx="11658600" cy="239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 b="true">
                <a:solidFill>
                  <a:srgbClr val="00B27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 for Your Attention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271748"/>
            <a:ext cx="6121564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>
                <a:solidFill>
                  <a:srgbClr val="3C3C3C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Lets connect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47843" y="8205073"/>
            <a:ext cx="11061704" cy="1154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  <a:spcBef>
                <a:spcPct val="0"/>
              </a:spcBef>
            </a:pPr>
            <a:r>
              <a:rPr lang="en-US" sz="2186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Li-Monti Maps creates more than just a map ,  it builds a transparent, trusted, and collaborative ecosystem that powers the circular battery economy of tomorrow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57564" y="-3839637"/>
            <a:ext cx="15702655" cy="1570265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2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97189" y="-3404819"/>
            <a:ext cx="7416510" cy="74165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2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8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76244" y="1666603"/>
            <a:ext cx="5522607" cy="6356958"/>
          </a:xfrm>
          <a:custGeom>
            <a:avLst/>
            <a:gdLst/>
            <a:ahLst/>
            <a:cxnLst/>
            <a:rect r="r" b="b" t="t" l="l"/>
            <a:pathLst>
              <a:path h="6356958" w="5522607">
                <a:moveTo>
                  <a:pt x="0" y="0"/>
                </a:moveTo>
                <a:lnTo>
                  <a:pt x="5522607" y="0"/>
                </a:lnTo>
                <a:lnTo>
                  <a:pt x="552260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000">
            <a:off x="10273380" y="2201526"/>
            <a:ext cx="1926435" cy="2344768"/>
          </a:xfrm>
          <a:custGeom>
            <a:avLst/>
            <a:gdLst/>
            <a:ahLst/>
            <a:cxnLst/>
            <a:rect r="r" b="b" t="t" l="l"/>
            <a:pathLst>
              <a:path h="2344768" w="1926435">
                <a:moveTo>
                  <a:pt x="155302" y="0"/>
                </a:moveTo>
                <a:lnTo>
                  <a:pt x="1926435" y="123849"/>
                </a:lnTo>
                <a:lnTo>
                  <a:pt x="1771133" y="2344768"/>
                </a:lnTo>
                <a:lnTo>
                  <a:pt x="0" y="2220918"/>
                </a:lnTo>
                <a:lnTo>
                  <a:pt x="155302" y="0"/>
                </a:lnTo>
                <a:close/>
              </a:path>
            </a:pathLst>
          </a:custGeom>
          <a:blipFill>
            <a:blip r:embed="rId3"/>
            <a:stretch>
              <a:fillRect l="-3186" t="-54779" r="-4671" b="-37339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973780" y="1666603"/>
            <a:ext cx="5522607" cy="6356958"/>
          </a:xfrm>
          <a:custGeom>
            <a:avLst/>
            <a:gdLst/>
            <a:ahLst/>
            <a:cxnLst/>
            <a:rect r="r" b="b" t="t" l="l"/>
            <a:pathLst>
              <a:path h="6356958" w="5522607">
                <a:moveTo>
                  <a:pt x="5522607" y="0"/>
                </a:moveTo>
                <a:lnTo>
                  <a:pt x="0" y="0"/>
                </a:lnTo>
                <a:lnTo>
                  <a:pt x="0" y="6356959"/>
                </a:lnTo>
                <a:lnTo>
                  <a:pt x="5522607" y="6356959"/>
                </a:lnTo>
                <a:lnTo>
                  <a:pt x="552260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08891" y="2260739"/>
            <a:ext cx="2346725" cy="2107596"/>
          </a:xfrm>
          <a:custGeom>
            <a:avLst/>
            <a:gdLst/>
            <a:ahLst/>
            <a:cxnLst/>
            <a:rect r="r" b="b" t="t" l="l"/>
            <a:pathLst>
              <a:path h="2107596" w="2346725">
                <a:moveTo>
                  <a:pt x="0" y="0"/>
                </a:moveTo>
                <a:lnTo>
                  <a:pt x="2346725" y="0"/>
                </a:lnTo>
                <a:lnTo>
                  <a:pt x="2346725" y="2107596"/>
                </a:lnTo>
                <a:lnTo>
                  <a:pt x="0" y="210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799" t="-63535" r="-125703" b="-7037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65493" y="1028700"/>
            <a:ext cx="3331051" cy="1807095"/>
          </a:xfrm>
          <a:custGeom>
            <a:avLst/>
            <a:gdLst/>
            <a:ahLst/>
            <a:cxnLst/>
            <a:rect r="r" b="b" t="t" l="l"/>
            <a:pathLst>
              <a:path h="1807095" w="3331051">
                <a:moveTo>
                  <a:pt x="0" y="0"/>
                </a:moveTo>
                <a:lnTo>
                  <a:pt x="3331051" y="0"/>
                </a:lnTo>
                <a:lnTo>
                  <a:pt x="3331051" y="1807095"/>
                </a:lnTo>
                <a:lnTo>
                  <a:pt x="0" y="1807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48869" y="372281"/>
            <a:ext cx="5551164" cy="4114800"/>
          </a:xfrm>
          <a:custGeom>
            <a:avLst/>
            <a:gdLst/>
            <a:ahLst/>
            <a:cxnLst/>
            <a:rect r="r" b="b" t="t" l="l"/>
            <a:pathLst>
              <a:path h="4114800" w="5551164">
                <a:moveTo>
                  <a:pt x="0" y="0"/>
                </a:moveTo>
                <a:lnTo>
                  <a:pt x="5551163" y="0"/>
                </a:lnTo>
                <a:lnTo>
                  <a:pt x="55511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6228969"/>
            <a:ext cx="6148996" cy="147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0B27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Investment Opportunity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0500" y="857250"/>
            <a:ext cx="25011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Q&amp;A</a:t>
            </a: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4885" y="590767"/>
            <a:ext cx="15598229" cy="9105466"/>
          </a:xfrm>
          <a:custGeom>
            <a:avLst/>
            <a:gdLst/>
            <a:ahLst/>
            <a:cxnLst/>
            <a:rect r="r" b="b" t="t" l="l"/>
            <a:pathLst>
              <a:path h="9105466" w="15598229">
                <a:moveTo>
                  <a:pt x="0" y="0"/>
                </a:moveTo>
                <a:lnTo>
                  <a:pt x="15598230" y="0"/>
                </a:lnTo>
                <a:lnTo>
                  <a:pt x="15598230" y="9105466"/>
                </a:lnTo>
                <a:lnTo>
                  <a:pt x="0" y="910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0439" y="939631"/>
            <a:ext cx="9485049" cy="8407739"/>
            <a:chOff x="0" y="0"/>
            <a:chExt cx="12646732" cy="112103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2646732" cy="4250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67"/>
                </a:lnSpc>
              </a:pPr>
              <a:r>
                <a:rPr lang="en-US" b="true" sz="7424">
                  <a:solidFill>
                    <a:srgbClr val="00B27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Growing Importance of Battery Recycling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052394"/>
              <a:ext cx="12646732" cy="5157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16"/>
                </a:lnSpc>
              </a:pPr>
              <a:r>
                <a:rPr lang="en-US" sz="2011">
                  <a:solidFill>
                    <a:srgbClr val="4D4D4D"/>
                  </a:solidFill>
                  <a:latin typeface="Poppins"/>
                  <a:ea typeface="Poppins"/>
                  <a:cs typeface="Poppins"/>
                  <a:sym typeface="Poppins"/>
                </a:rPr>
                <a:t>The Frauenhofer ISI (Schmaltz, 2023) states, innovative start-ups and new industry  entrants struggle with integration in LiB- Value chains due to a lack of visibility and access to:</a:t>
              </a:r>
            </a:p>
            <a:p>
              <a:pPr algn="l">
                <a:lnSpc>
                  <a:spcPts val="2816"/>
                </a:lnSpc>
              </a:pPr>
            </a:p>
            <a:p>
              <a:pPr algn="l" marL="434302" indent="-217151" lvl="1">
                <a:lnSpc>
                  <a:spcPts val="2816"/>
                </a:lnSpc>
                <a:buFont typeface="Arial"/>
                <a:buChar char="•"/>
              </a:pPr>
              <a:r>
                <a:rPr lang="en-US" sz="2011">
                  <a:solidFill>
                    <a:srgbClr val="4D4D4D"/>
                  </a:solidFill>
                  <a:latin typeface="Poppins"/>
                  <a:ea typeface="Poppins"/>
                  <a:cs typeface="Poppins"/>
                  <a:sym typeface="Poppins"/>
                </a:rPr>
                <a:t>Collection networks</a:t>
              </a:r>
            </a:p>
            <a:p>
              <a:pPr algn="l" marL="434302" indent="-217151" lvl="1">
                <a:lnSpc>
                  <a:spcPts val="2816"/>
                </a:lnSpc>
                <a:buFont typeface="Arial"/>
                <a:buChar char="•"/>
              </a:pPr>
              <a:r>
                <a:rPr lang="en-US" sz="2011">
                  <a:solidFill>
                    <a:srgbClr val="4D4D4D"/>
                  </a:solidFill>
                  <a:latin typeface="Poppins"/>
                  <a:ea typeface="Poppins"/>
                  <a:cs typeface="Poppins"/>
                  <a:sym typeface="Poppins"/>
                </a:rPr>
                <a:t>Logistics partners</a:t>
              </a:r>
            </a:p>
            <a:p>
              <a:pPr algn="l" marL="434302" indent="-217151" lvl="1">
                <a:lnSpc>
                  <a:spcPts val="2816"/>
                </a:lnSpc>
                <a:buFont typeface="Arial"/>
                <a:buChar char="•"/>
              </a:pPr>
              <a:r>
                <a:rPr lang="en-US" sz="2011">
                  <a:solidFill>
                    <a:srgbClr val="4D4D4D"/>
                  </a:solidFill>
                  <a:latin typeface="Poppins"/>
                  <a:ea typeface="Poppins"/>
                  <a:cs typeface="Poppins"/>
                  <a:sym typeface="Poppins"/>
                </a:rPr>
                <a:t>OEMs and cell manufacturers</a:t>
              </a:r>
            </a:p>
            <a:p>
              <a:pPr algn="l" marL="434302" indent="-217151" lvl="1">
                <a:lnSpc>
                  <a:spcPts val="2816"/>
                </a:lnSpc>
                <a:buFont typeface="Arial"/>
                <a:buChar char="•"/>
              </a:pPr>
              <a:r>
                <a:rPr lang="en-US" sz="2011">
                  <a:solidFill>
                    <a:srgbClr val="4D4D4D"/>
                  </a:solidFill>
                  <a:latin typeface="Poppins"/>
                  <a:ea typeface="Poppins"/>
                  <a:cs typeface="Poppins"/>
                  <a:sym typeface="Poppins"/>
                </a:rPr>
                <a:t>Recycling facilities</a:t>
              </a:r>
            </a:p>
            <a:p>
              <a:pPr algn="l" marL="434302" indent="-217151" lvl="1">
                <a:lnSpc>
                  <a:spcPts val="2816"/>
                </a:lnSpc>
                <a:buFont typeface="Arial"/>
                <a:buChar char="•"/>
              </a:pPr>
              <a:r>
                <a:rPr lang="en-US" sz="2011">
                  <a:solidFill>
                    <a:srgbClr val="4D4D4D"/>
                  </a:solidFill>
                  <a:latin typeface="Poppins"/>
                  <a:ea typeface="Poppins"/>
                  <a:cs typeface="Poppins"/>
                  <a:sym typeface="Poppins"/>
                </a:rPr>
                <a:t>Regulatory and compliance support</a:t>
              </a:r>
            </a:p>
            <a:p>
              <a:pPr algn="l">
                <a:lnSpc>
                  <a:spcPts val="2816"/>
                </a:lnSpc>
              </a:pPr>
            </a:p>
            <a:p>
              <a:pPr algn="l">
                <a:lnSpc>
                  <a:spcPts val="2816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81334"/>
              <a:ext cx="12646732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374440" y="-220132"/>
            <a:ext cx="12387786" cy="1072726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7739" r="0" b="-7739"/>
              </a:stretch>
            </a:blipFill>
          </p:spPr>
        </p:sp>
      </p:grp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2670" y="1692816"/>
            <a:ext cx="16004423" cy="291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3CCE8C"/>
                </a:solidFill>
                <a:latin typeface="Poppins Bold"/>
                <a:ea typeface="Poppins Bold"/>
                <a:cs typeface="Poppins Bold"/>
                <a:sym typeface="Poppins Bold"/>
              </a:rPr>
              <a:t>"The academic and policy worlds agree: visibility is the foundation of a functioning circular battery economy. 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05295" y="3724714"/>
            <a:ext cx="13154397" cy="315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343" indent="-328671" lvl="1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3CCE8C"/>
                </a:solidFill>
                <a:latin typeface="Poppins"/>
                <a:ea typeface="Poppins"/>
                <a:cs typeface="Poppins"/>
                <a:sym typeface="Poppins"/>
              </a:rPr>
              <a:t>raceability prevents ethical violations and resource losses.</a:t>
            </a:r>
          </a:p>
          <a:p>
            <a:pPr algn="l" marL="657343" indent="-328671" lvl="1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3CCE8C"/>
                </a:solidFill>
                <a:latin typeface="Poppins"/>
                <a:ea typeface="Poppins"/>
                <a:cs typeface="Poppins"/>
                <a:sym typeface="Poppins"/>
              </a:rPr>
              <a:t>Visibility enables:</a:t>
            </a:r>
          </a:p>
          <a:p>
            <a:pPr algn="l" marL="657343" indent="-328671" lvl="1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3CCE8C"/>
                </a:solidFill>
                <a:latin typeface="Poppins"/>
                <a:ea typeface="Poppins"/>
                <a:cs typeface="Poppins"/>
                <a:sym typeface="Poppins"/>
              </a:rPr>
              <a:t>40% GHG reduction through efficient recycling (Stanford, 2024)</a:t>
            </a:r>
          </a:p>
          <a:p>
            <a:pPr algn="l" marL="657343" indent="-328671" lvl="1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3CCE8C"/>
                </a:solidFill>
                <a:latin typeface="Poppins"/>
                <a:ea typeface="Poppins"/>
                <a:cs typeface="Poppins"/>
                <a:sym typeface="Poppins"/>
              </a:rPr>
              <a:t>20–30% reduction in transaction costs (Anissa &amp; Agrawal, 2022)</a:t>
            </a:r>
          </a:p>
          <a:p>
            <a:pPr algn="l" marL="657343" indent="-328671" lvl="1">
              <a:lnSpc>
                <a:spcPts val="4262"/>
              </a:lnSpc>
              <a:buFont typeface="Arial"/>
              <a:buChar char="•"/>
            </a:pPr>
            <a:r>
              <a:rPr lang="en-US" sz="3044">
                <a:solidFill>
                  <a:srgbClr val="3CCE8C"/>
                </a:solidFill>
                <a:latin typeface="Poppins"/>
                <a:ea typeface="Poppins"/>
                <a:cs typeface="Poppins"/>
                <a:sym typeface="Poppins"/>
              </a:rPr>
              <a:t>Second-life battery use of +5 years with state-of-health tracking</a:t>
            </a:r>
          </a:p>
          <a:p>
            <a:pPr algn="l">
              <a:lnSpc>
                <a:spcPts val="368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55198" y="1912351"/>
            <a:ext cx="16004423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CCE8C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Model-&gt;Revenue Streams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7857" y="3730027"/>
            <a:ext cx="13282168" cy="273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518" indent="-332259" lvl="1">
              <a:lnSpc>
                <a:spcPts val="4309"/>
              </a:lnSpc>
              <a:buFont typeface="Arial"/>
              <a:buChar char="•"/>
            </a:pPr>
            <a:r>
              <a:rPr lang="en-US" sz="3077">
                <a:solidFill>
                  <a:srgbClr val="3CCE8C"/>
                </a:solidFill>
                <a:latin typeface="Poppins"/>
                <a:ea typeface="Poppins"/>
                <a:cs typeface="Poppins"/>
                <a:sym typeface="Poppins"/>
              </a:rPr>
              <a:t>Membership Fees from verified companies.</a:t>
            </a:r>
          </a:p>
          <a:p>
            <a:pPr algn="l" marL="664518" indent="-332259" lvl="1">
              <a:lnSpc>
                <a:spcPts val="4309"/>
              </a:lnSpc>
              <a:buFont typeface="Arial"/>
              <a:buChar char="•"/>
            </a:pPr>
            <a:r>
              <a:rPr lang="en-US" sz="3077">
                <a:solidFill>
                  <a:srgbClr val="3CCE8C"/>
                </a:solidFill>
                <a:latin typeface="Poppins"/>
                <a:ea typeface="Poppins"/>
                <a:cs typeface="Poppins"/>
                <a:sym typeface="Poppins"/>
              </a:rPr>
              <a:t>Compliance Support Packages for non-compliant businesses.</a:t>
            </a:r>
          </a:p>
          <a:p>
            <a:pPr algn="l" marL="664518" indent="-332259" lvl="1">
              <a:lnSpc>
                <a:spcPts val="4309"/>
              </a:lnSpc>
              <a:buFont typeface="Arial"/>
              <a:buChar char="•"/>
            </a:pPr>
            <a:r>
              <a:rPr lang="en-US" sz="3077">
                <a:solidFill>
                  <a:srgbClr val="3CCE8C"/>
                </a:solidFill>
                <a:latin typeface="Poppins"/>
                <a:ea typeface="Poppins"/>
                <a:cs typeface="Poppins"/>
                <a:sym typeface="Poppins"/>
              </a:rPr>
              <a:t>Institutional Licenses for public agencies that want to use the data for monitoring and reporting.</a:t>
            </a:r>
          </a:p>
          <a:p>
            <a:pPr algn="l">
              <a:lnSpc>
                <a:spcPts val="430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3270955" y="1511578"/>
          <a:ext cx="2514600" cy="1676400"/>
        </p:xfrm>
        <a:graphic>
          <a:graphicData uri="http://schemas.openxmlformats.org/presentationml/2006/ole">
            <p:oleObj imgW="3009900" imgH="2171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319655">
            <a:off x="470350" y="538301"/>
            <a:ext cx="1946553" cy="1946553"/>
          </a:xfrm>
          <a:custGeom>
            <a:avLst/>
            <a:gdLst/>
            <a:ahLst/>
            <a:cxnLst/>
            <a:rect r="r" b="b" t="t" l="l"/>
            <a:pathLst>
              <a:path h="1946553" w="1946553">
                <a:moveTo>
                  <a:pt x="0" y="0"/>
                </a:moveTo>
                <a:lnTo>
                  <a:pt x="1946553" y="0"/>
                </a:lnTo>
                <a:lnTo>
                  <a:pt x="1946553" y="1946553"/>
                </a:lnTo>
                <a:lnTo>
                  <a:pt x="0" y="1946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0439" y="1435680"/>
            <a:ext cx="9485049" cy="7415641"/>
            <a:chOff x="0" y="0"/>
            <a:chExt cx="12646732" cy="988752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2646732" cy="4250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67"/>
                </a:lnSpc>
              </a:pPr>
              <a:r>
                <a:rPr lang="en-US" b="true" sz="7424">
                  <a:solidFill>
                    <a:srgbClr val="00B27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Growing Importance of Battery Recycling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995244"/>
              <a:ext cx="12646732" cy="3892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4302" indent="-217151" lvl="1">
                <a:lnSpc>
                  <a:spcPts val="3439"/>
                </a:lnSpc>
                <a:buFont typeface="Arial"/>
                <a:buChar char="•"/>
              </a:pPr>
              <a:r>
                <a:rPr lang="en-US" sz="2011">
                  <a:solidFill>
                    <a:srgbClr val="4D4D4D"/>
                  </a:solidFill>
                  <a:latin typeface="Poppins"/>
                  <a:ea typeface="Poppins"/>
                  <a:cs typeface="Poppins"/>
                  <a:sym typeface="Poppins"/>
                </a:rPr>
                <a:t>The lithium-ion battery (LIB) market is expanding rapidly due to the energy transition, but this growth brings challenges.</a:t>
              </a:r>
            </a:p>
            <a:p>
              <a:pPr algn="l">
                <a:lnSpc>
                  <a:spcPts val="3439"/>
                </a:lnSpc>
              </a:pPr>
            </a:p>
            <a:p>
              <a:pPr algn="l" marL="434302" indent="-217151" lvl="1">
                <a:lnSpc>
                  <a:spcPts val="3439"/>
                </a:lnSpc>
                <a:buFont typeface="Arial"/>
                <a:buChar char="•"/>
              </a:pPr>
              <a:r>
                <a:rPr lang="en-US" sz="2011">
                  <a:solidFill>
                    <a:srgbClr val="4D4D4D"/>
                  </a:solidFill>
                  <a:latin typeface="Poppins"/>
                  <a:ea typeface="Poppins"/>
                  <a:cs typeface="Poppins"/>
                  <a:sym typeface="Poppins"/>
                </a:rPr>
                <a:t>Recycling rates are expected to rise, pushed by political agendas and coming e waste waves ! In the next coming years the need to recycle  E-batteries will be higher than ever </a:t>
              </a:r>
            </a:p>
            <a:p>
              <a:pPr algn="l">
                <a:lnSpc>
                  <a:spcPts val="2816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81334"/>
              <a:ext cx="12646732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546209" y="-220132"/>
            <a:ext cx="12387786" cy="10727265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</p:spPr>
        </p:sp>
      </p:grp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2691118"/>
            <a:ext cx="17773650" cy="38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  <a:spcBef>
                <a:spcPct val="0"/>
              </a:spcBef>
            </a:pPr>
            <a:r>
              <a:rPr lang="en-US" b="true" sz="4599">
                <a:solidFill>
                  <a:srgbClr val="00B272"/>
                </a:solidFill>
                <a:latin typeface="Poppins Bold"/>
                <a:ea typeface="Poppins Bold"/>
                <a:cs typeface="Poppins Bold"/>
                <a:sym typeface="Poppins Bold"/>
              </a:rPr>
              <a:t>3. Scalability</a:t>
            </a:r>
          </a:p>
          <a:p>
            <a:pPr algn="l">
              <a:lnSpc>
                <a:spcPts val="4967"/>
              </a:lnSpc>
              <a:spcBef>
                <a:spcPct val="0"/>
              </a:spcBef>
            </a:pPr>
          </a:p>
          <a:p>
            <a:pPr algn="l">
              <a:lnSpc>
                <a:spcPts val="4967"/>
              </a:lnSpc>
              <a:spcBef>
                <a:spcPct val="0"/>
              </a:spcBef>
            </a:pPr>
            <a:r>
              <a:rPr lang="en-US" sz="4599">
                <a:solidFill>
                  <a:srgbClr val="00B272"/>
                </a:solidFill>
                <a:latin typeface="Poppins"/>
                <a:ea typeface="Poppins"/>
                <a:cs typeface="Poppins"/>
                <a:sym typeface="Poppins"/>
              </a:rPr>
              <a:t>The platform starts with a geographic focus (e.g. the Netherlands or EU), but the model is replicable globally.</a:t>
            </a:r>
          </a:p>
          <a:p>
            <a:pPr algn="l">
              <a:lnSpc>
                <a:spcPts val="4967"/>
              </a:lnSpc>
              <a:spcBef>
                <a:spcPct val="0"/>
              </a:spcBef>
            </a:pPr>
            <a:r>
              <a:rPr lang="en-US" sz="4599">
                <a:solidFill>
                  <a:srgbClr val="00B272"/>
                </a:solidFill>
                <a:latin typeface="Poppins"/>
                <a:ea typeface="Poppins"/>
                <a:cs typeface="Poppins"/>
                <a:sym typeface="Poppins"/>
              </a:rPr>
              <a:t>As more stakeholders join, network effects increase value (for both businesses and users).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1902" y="1514597"/>
            <a:ext cx="1993106" cy="2057400"/>
          </a:xfrm>
          <a:custGeom>
            <a:avLst/>
            <a:gdLst/>
            <a:ahLst/>
            <a:cxnLst/>
            <a:rect r="r" b="b" t="t" l="l"/>
            <a:pathLst>
              <a:path h="2057400" w="1993106">
                <a:moveTo>
                  <a:pt x="0" y="0"/>
                </a:moveTo>
                <a:lnTo>
                  <a:pt x="1993106" y="0"/>
                </a:lnTo>
                <a:lnTo>
                  <a:pt x="199310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3942" y="2081518"/>
            <a:ext cx="12345213" cy="12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50"/>
              </a:lnSpc>
            </a:pPr>
            <a:r>
              <a:rPr lang="en-US" sz="8500">
                <a:solidFill>
                  <a:srgbClr val="00B272"/>
                </a:solidFill>
                <a:latin typeface="Poppins"/>
                <a:ea typeface="Poppins"/>
                <a:cs typeface="Poppins"/>
                <a:sym typeface="Poppins"/>
              </a:rPr>
              <a:t>Pain Points Identified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9452" y="6842003"/>
            <a:ext cx="2746646" cy="145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4"/>
              </a:lnSpc>
              <a:spcBef>
                <a:spcPct val="0"/>
              </a:spcBef>
            </a:pPr>
            <a:r>
              <a:rPr lang="en-US" sz="206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Stakeholders operate in silos; there’s no central hub for coordination.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79452" y="5742305"/>
            <a:ext cx="2746646" cy="53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</a:pPr>
            <a:r>
              <a:rPr lang="en-US" b="true" sz="1868">
                <a:solidFill>
                  <a:srgbClr val="00B272"/>
                </a:solidFill>
                <a:latin typeface="Poppins Bold"/>
                <a:ea typeface="Poppins Bold"/>
                <a:cs typeface="Poppins Bold"/>
                <a:sym typeface="Poppins Bold"/>
              </a:rPr>
              <a:t>Fragmentation of the Recycling Value Chain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945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B272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73602" y="6851528"/>
            <a:ext cx="2746646" cy="162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2"/>
              </a:lnSpc>
              <a:spcBef>
                <a:spcPct val="0"/>
              </a:spcBef>
            </a:pPr>
            <a:r>
              <a:rPr lang="en-US" sz="1837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Citizens lack access to or awareness of nearby drop-off points</a:t>
            </a:r>
          </a:p>
          <a:p>
            <a:pPr algn="l" marL="0" indent="0" lvl="0">
              <a:lnSpc>
                <a:spcPts val="257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7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773602" y="5742305"/>
            <a:ext cx="2746646" cy="31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1"/>
              </a:lnSpc>
            </a:pPr>
            <a:r>
              <a:rPr lang="en-US" b="true" sz="2046">
                <a:solidFill>
                  <a:srgbClr val="00B272"/>
                </a:solidFill>
                <a:latin typeface="Poppins Bold"/>
                <a:ea typeface="Poppins Bold"/>
                <a:cs typeface="Poppins Bold"/>
                <a:sym typeface="Poppins Bold"/>
              </a:rPr>
              <a:t>Low Collection Rates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7360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B272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67752" y="6832478"/>
            <a:ext cx="2746646" cy="191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0"/>
              </a:lnSpc>
              <a:spcBef>
                <a:spcPct val="0"/>
              </a:spcBef>
            </a:pPr>
            <a:r>
              <a:rPr lang="en-US" sz="2157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Regulations (e.g., EU Battery Regulation) are evolving, and businesses struggle to stay compliant.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67752" y="5742305"/>
            <a:ext cx="2746646" cy="63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33"/>
              </a:lnSpc>
            </a:pPr>
            <a:r>
              <a:rPr lang="en-US" b="true" sz="2212">
                <a:solidFill>
                  <a:srgbClr val="00B272"/>
                </a:solidFill>
                <a:latin typeface="Poppins Bold"/>
                <a:ea typeface="Poppins Bold"/>
                <a:cs typeface="Poppins Bold"/>
                <a:sym typeface="Poppins Bold"/>
              </a:rPr>
              <a:t>Compliance Challenges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6775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B272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1902" y="6832478"/>
            <a:ext cx="2746646" cy="182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  <a:spcBef>
                <a:spcPct val="0"/>
              </a:spcBef>
            </a:pPr>
            <a:r>
              <a:rPr lang="en-US" sz="2074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SMEs waste time finding trustworthy partners; verification processes are slow or non-existent.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61902" y="5742305"/>
            <a:ext cx="2746646" cy="33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33"/>
              </a:lnSpc>
            </a:pPr>
            <a:r>
              <a:rPr lang="en-US" b="true" sz="2212">
                <a:solidFill>
                  <a:srgbClr val="00B272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Trust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61902" y="4578472"/>
            <a:ext cx="27466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</a:pPr>
            <a:r>
              <a:rPr lang="en-US" b="true" sz="6000">
                <a:solidFill>
                  <a:srgbClr val="00B272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504" y="5649161"/>
            <a:ext cx="4214413" cy="4114800"/>
          </a:xfrm>
          <a:custGeom>
            <a:avLst/>
            <a:gdLst/>
            <a:ahLst/>
            <a:cxnLst/>
            <a:rect r="r" b="b" t="t" l="l"/>
            <a:pathLst>
              <a:path h="4114800" w="4214413">
                <a:moveTo>
                  <a:pt x="0" y="0"/>
                </a:moveTo>
                <a:lnTo>
                  <a:pt x="4214414" y="0"/>
                </a:lnTo>
                <a:lnTo>
                  <a:pt x="42144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75316" y="2379312"/>
            <a:ext cx="9069132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0B27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Focus Areas - Our Goal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70058" y="3649588"/>
            <a:ext cx="13981651" cy="182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  <a:spcBef>
                <a:spcPct val="0"/>
              </a:spcBef>
            </a:pPr>
            <a:r>
              <a:rPr lang="en-US" b="true" sz="338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need for transparency, trust, and compliance in a fragmented value chain within the LiB recycling sector &amp;</a:t>
            </a:r>
          </a:p>
          <a:p>
            <a:pPr algn="ctr">
              <a:lnSpc>
                <a:spcPts val="4736"/>
              </a:lnSpc>
              <a:spcBef>
                <a:spcPct val="0"/>
              </a:spcBef>
            </a:pPr>
            <a:r>
              <a:rPr lang="en-US" b="true" sz="338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 Stakeholder Collaboration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610" y="2208144"/>
            <a:ext cx="9574941" cy="8078856"/>
            <a:chOff x="0" y="0"/>
            <a:chExt cx="12766588" cy="10771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6588" cy="10771808"/>
            </a:xfrm>
            <a:custGeom>
              <a:avLst/>
              <a:gdLst/>
              <a:ahLst/>
              <a:cxnLst/>
              <a:rect r="r" b="b" t="t" l="l"/>
              <a:pathLst>
                <a:path h="10771808" w="12766588">
                  <a:moveTo>
                    <a:pt x="0" y="0"/>
                  </a:moveTo>
                  <a:lnTo>
                    <a:pt x="12766588" y="0"/>
                  </a:lnTo>
                  <a:lnTo>
                    <a:pt x="12766588" y="10771808"/>
                  </a:lnTo>
                  <a:lnTo>
                    <a:pt x="0" y="10771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394754" y="2009479"/>
              <a:ext cx="4107049" cy="4680398"/>
            </a:xfrm>
            <a:custGeom>
              <a:avLst/>
              <a:gdLst/>
              <a:ahLst/>
              <a:cxnLst/>
              <a:rect r="r" b="b" t="t" l="l"/>
              <a:pathLst>
                <a:path h="4680398" w="4107049">
                  <a:moveTo>
                    <a:pt x="0" y="0"/>
                  </a:moveTo>
                  <a:lnTo>
                    <a:pt x="4107049" y="0"/>
                  </a:lnTo>
                  <a:lnTo>
                    <a:pt x="4107049" y="4680398"/>
                  </a:lnTo>
                  <a:lnTo>
                    <a:pt x="0" y="4680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029757" y="2462598"/>
              <a:ext cx="338699" cy="732322"/>
            </a:xfrm>
            <a:custGeom>
              <a:avLst/>
              <a:gdLst/>
              <a:ahLst/>
              <a:cxnLst/>
              <a:rect r="r" b="b" t="t" l="l"/>
              <a:pathLst>
                <a:path h="732322" w="338699">
                  <a:moveTo>
                    <a:pt x="0" y="0"/>
                  </a:moveTo>
                  <a:lnTo>
                    <a:pt x="338699" y="0"/>
                  </a:lnTo>
                  <a:lnTo>
                    <a:pt x="338699" y="732322"/>
                  </a:lnTo>
                  <a:lnTo>
                    <a:pt x="0" y="73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68456" y="3571518"/>
              <a:ext cx="338699" cy="732322"/>
            </a:xfrm>
            <a:custGeom>
              <a:avLst/>
              <a:gdLst/>
              <a:ahLst/>
              <a:cxnLst/>
              <a:rect r="r" b="b" t="t" l="l"/>
              <a:pathLst>
                <a:path h="732322" w="338699">
                  <a:moveTo>
                    <a:pt x="0" y="0"/>
                  </a:moveTo>
                  <a:lnTo>
                    <a:pt x="338699" y="0"/>
                  </a:lnTo>
                  <a:lnTo>
                    <a:pt x="338699" y="732322"/>
                  </a:lnTo>
                  <a:lnTo>
                    <a:pt x="0" y="73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607855" y="4535939"/>
              <a:ext cx="252553" cy="546061"/>
            </a:xfrm>
            <a:custGeom>
              <a:avLst/>
              <a:gdLst/>
              <a:ahLst/>
              <a:cxnLst/>
              <a:rect r="r" b="b" t="t" l="l"/>
              <a:pathLst>
                <a:path h="546061" w="252553">
                  <a:moveTo>
                    <a:pt x="0" y="0"/>
                  </a:moveTo>
                  <a:lnTo>
                    <a:pt x="252553" y="0"/>
                  </a:lnTo>
                  <a:lnTo>
                    <a:pt x="252553" y="546061"/>
                  </a:lnTo>
                  <a:lnTo>
                    <a:pt x="0" y="546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595914" y="4169778"/>
              <a:ext cx="338699" cy="732322"/>
            </a:xfrm>
            <a:custGeom>
              <a:avLst/>
              <a:gdLst/>
              <a:ahLst/>
              <a:cxnLst/>
              <a:rect r="r" b="b" t="t" l="l"/>
              <a:pathLst>
                <a:path h="732322" w="338699">
                  <a:moveTo>
                    <a:pt x="0" y="0"/>
                  </a:moveTo>
                  <a:lnTo>
                    <a:pt x="338699" y="0"/>
                  </a:lnTo>
                  <a:lnTo>
                    <a:pt x="338699" y="732322"/>
                  </a:lnTo>
                  <a:lnTo>
                    <a:pt x="0" y="73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60408" y="5756981"/>
              <a:ext cx="338699" cy="732322"/>
            </a:xfrm>
            <a:custGeom>
              <a:avLst/>
              <a:gdLst/>
              <a:ahLst/>
              <a:cxnLst/>
              <a:rect r="r" b="b" t="t" l="l"/>
              <a:pathLst>
                <a:path h="732322" w="338699">
                  <a:moveTo>
                    <a:pt x="0" y="0"/>
                  </a:moveTo>
                  <a:lnTo>
                    <a:pt x="338699" y="0"/>
                  </a:lnTo>
                  <a:lnTo>
                    <a:pt x="338699" y="732322"/>
                  </a:lnTo>
                  <a:lnTo>
                    <a:pt x="0" y="73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23174" y="6142765"/>
              <a:ext cx="5189295" cy="758934"/>
            </a:xfrm>
            <a:custGeom>
              <a:avLst/>
              <a:gdLst/>
              <a:ahLst/>
              <a:cxnLst/>
              <a:rect r="r" b="b" t="t" l="l"/>
              <a:pathLst>
                <a:path h="758934" w="5189295">
                  <a:moveTo>
                    <a:pt x="0" y="0"/>
                  </a:moveTo>
                  <a:lnTo>
                    <a:pt x="5189294" y="0"/>
                  </a:lnTo>
                  <a:lnTo>
                    <a:pt x="5189294" y="758934"/>
                  </a:lnTo>
                  <a:lnTo>
                    <a:pt x="0" y="758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13639" y="3158959"/>
              <a:ext cx="3608365" cy="2598023"/>
            </a:xfrm>
            <a:custGeom>
              <a:avLst/>
              <a:gdLst/>
              <a:ahLst/>
              <a:cxnLst/>
              <a:rect r="r" b="b" t="t" l="l"/>
              <a:pathLst>
                <a:path h="2598023" w="3608365">
                  <a:moveTo>
                    <a:pt x="0" y="0"/>
                  </a:moveTo>
                  <a:lnTo>
                    <a:pt x="3608364" y="0"/>
                  </a:lnTo>
                  <a:lnTo>
                    <a:pt x="3608364" y="2598022"/>
                  </a:lnTo>
                  <a:lnTo>
                    <a:pt x="0" y="2598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9187458" y="4077938"/>
              <a:ext cx="2626214" cy="2095254"/>
              <a:chOff x="0" y="0"/>
              <a:chExt cx="541281" cy="43184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41281" cy="431846"/>
              </a:xfrm>
              <a:custGeom>
                <a:avLst/>
                <a:gdLst/>
                <a:ahLst/>
                <a:cxnLst/>
                <a:rect r="r" b="b" t="t" l="l"/>
                <a:pathLst>
                  <a:path h="431846" w="541281">
                    <a:moveTo>
                      <a:pt x="204578" y="0"/>
                    </a:moveTo>
                    <a:lnTo>
                      <a:pt x="336703" y="0"/>
                    </a:lnTo>
                    <a:cubicBezTo>
                      <a:pt x="449688" y="0"/>
                      <a:pt x="541281" y="91593"/>
                      <a:pt x="541281" y="204578"/>
                    </a:cubicBezTo>
                    <a:lnTo>
                      <a:pt x="541281" y="227268"/>
                    </a:lnTo>
                    <a:cubicBezTo>
                      <a:pt x="541281" y="281526"/>
                      <a:pt x="519727" y="333561"/>
                      <a:pt x="481361" y="371927"/>
                    </a:cubicBezTo>
                    <a:cubicBezTo>
                      <a:pt x="442995" y="410293"/>
                      <a:pt x="390960" y="431846"/>
                      <a:pt x="336703" y="431846"/>
                    </a:cubicBezTo>
                    <a:lnTo>
                      <a:pt x="204578" y="431846"/>
                    </a:lnTo>
                    <a:cubicBezTo>
                      <a:pt x="91593" y="431846"/>
                      <a:pt x="0" y="340254"/>
                      <a:pt x="0" y="227268"/>
                    </a:cubicBezTo>
                    <a:lnTo>
                      <a:pt x="0" y="204578"/>
                    </a:lnTo>
                    <a:cubicBezTo>
                      <a:pt x="0" y="150321"/>
                      <a:pt x="21554" y="98286"/>
                      <a:pt x="59920" y="59920"/>
                    </a:cubicBezTo>
                    <a:cubicBezTo>
                      <a:pt x="98286" y="21554"/>
                      <a:pt x="150321" y="0"/>
                      <a:pt x="204578" y="0"/>
                    </a:cubicBezTo>
                    <a:close/>
                  </a:path>
                </a:pathLst>
              </a:custGeom>
              <a:solidFill>
                <a:srgbClr val="3CCE8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541281" cy="488996"/>
              </a:xfrm>
              <a:prstGeom prst="rect">
                <a:avLst/>
              </a:prstGeom>
            </p:spPr>
            <p:txBody>
              <a:bodyPr anchor="ctr" rtlCol="false" tIns="47706" lIns="47706" bIns="47706" rIns="47706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8799770" y="3599074"/>
              <a:ext cx="1169521" cy="1169521"/>
            </a:xfrm>
            <a:custGeom>
              <a:avLst/>
              <a:gdLst/>
              <a:ahLst/>
              <a:cxnLst/>
              <a:rect r="r" b="b" t="t" l="l"/>
              <a:pathLst>
                <a:path h="1169521" w="1169521">
                  <a:moveTo>
                    <a:pt x="0" y="0"/>
                  </a:moveTo>
                  <a:lnTo>
                    <a:pt x="1169521" y="0"/>
                  </a:lnTo>
                  <a:lnTo>
                    <a:pt x="1169521" y="1169521"/>
                  </a:lnTo>
                  <a:lnTo>
                    <a:pt x="0" y="1169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023278" y="5124316"/>
              <a:ext cx="954573" cy="178982"/>
            </a:xfrm>
            <a:custGeom>
              <a:avLst/>
              <a:gdLst/>
              <a:ahLst/>
              <a:cxnLst/>
              <a:rect r="r" b="b" t="t" l="l"/>
              <a:pathLst>
                <a:path h="178982" w="954573">
                  <a:moveTo>
                    <a:pt x="0" y="0"/>
                  </a:moveTo>
                  <a:lnTo>
                    <a:pt x="954573" y="0"/>
                  </a:lnTo>
                  <a:lnTo>
                    <a:pt x="954573" y="178983"/>
                  </a:lnTo>
                  <a:lnTo>
                    <a:pt x="0" y="178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446115" y="4862728"/>
              <a:ext cx="523176" cy="523176"/>
            </a:xfrm>
            <a:custGeom>
              <a:avLst/>
              <a:gdLst/>
              <a:ahLst/>
              <a:cxnLst/>
              <a:rect r="r" b="b" t="t" l="l"/>
              <a:pathLst>
                <a:path h="523176" w="523176">
                  <a:moveTo>
                    <a:pt x="0" y="0"/>
                  </a:moveTo>
                  <a:lnTo>
                    <a:pt x="523176" y="0"/>
                  </a:lnTo>
                  <a:lnTo>
                    <a:pt x="523176" y="523176"/>
                  </a:lnTo>
                  <a:lnTo>
                    <a:pt x="0" y="523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465369" y="454381"/>
              <a:ext cx="11830968" cy="800462"/>
              <a:chOff x="0" y="0"/>
              <a:chExt cx="2438445" cy="1649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438445" cy="164981"/>
              </a:xfrm>
              <a:custGeom>
                <a:avLst/>
                <a:gdLst/>
                <a:ahLst/>
                <a:cxnLst/>
                <a:rect r="r" b="b" t="t" l="l"/>
                <a:pathLst>
                  <a:path h="164981" w="2438445">
                    <a:moveTo>
                      <a:pt x="0" y="0"/>
                    </a:moveTo>
                    <a:lnTo>
                      <a:pt x="2438445" y="0"/>
                    </a:lnTo>
                    <a:lnTo>
                      <a:pt x="2438445" y="164981"/>
                    </a:lnTo>
                    <a:lnTo>
                      <a:pt x="0" y="164981"/>
                    </a:lnTo>
                    <a:close/>
                  </a:path>
                </a:pathLst>
              </a:custGeom>
              <a:solidFill>
                <a:srgbClr val="3CCE8C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2438445" cy="222131"/>
              </a:xfrm>
              <a:prstGeom prst="rect">
                <a:avLst/>
              </a:prstGeom>
            </p:spPr>
            <p:txBody>
              <a:bodyPr anchor="ctr" rtlCol="false" tIns="47706" lIns="47706" bIns="47706" rIns="47706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289289" y="6297437"/>
              <a:ext cx="4965995" cy="39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57"/>
                </a:lnSpc>
              </a:pPr>
              <a:r>
                <a:rPr lang="en-US" sz="1683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Battery drop of 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0010365" y="4220730"/>
              <a:ext cx="1282972" cy="431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9"/>
                </a:lnSpc>
              </a:pPr>
              <a:r>
                <a:rPr lang="en-US" sz="1971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Verified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969291" y="4891129"/>
              <a:ext cx="524460" cy="182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6"/>
                </a:lnSpc>
              </a:pPr>
              <a:r>
                <a:rPr lang="en-US" sz="833" b="true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Anton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647304" y="5366854"/>
              <a:ext cx="2009094" cy="184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7"/>
                </a:lnSpc>
              </a:pPr>
              <a:r>
                <a:rPr lang="en-US" sz="862" b="true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Good Experience!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65369" y="415799"/>
              <a:ext cx="3994076" cy="782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3"/>
                </a:lnSpc>
                <a:spcBef>
                  <a:spcPct val="0"/>
                </a:spcBef>
              </a:pPr>
              <a:r>
                <a:rPr lang="en-US" sz="34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Our Solution &gt;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7199107" y="535181"/>
              <a:ext cx="609497" cy="609497"/>
            </a:xfrm>
            <a:custGeom>
              <a:avLst/>
              <a:gdLst/>
              <a:ahLst/>
              <a:cxnLst/>
              <a:rect r="r" b="b" t="t" l="l"/>
              <a:pathLst>
                <a:path h="609497" w="609497">
                  <a:moveTo>
                    <a:pt x="0" y="0"/>
                  </a:moveTo>
                  <a:lnTo>
                    <a:pt x="609497" y="0"/>
                  </a:lnTo>
                  <a:lnTo>
                    <a:pt x="609497" y="609497"/>
                  </a:lnTo>
                  <a:lnTo>
                    <a:pt x="0" y="609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8716344" y="503392"/>
              <a:ext cx="603724" cy="638862"/>
            </a:xfrm>
            <a:custGeom>
              <a:avLst/>
              <a:gdLst/>
              <a:ahLst/>
              <a:cxnLst/>
              <a:rect r="r" b="b" t="t" l="l"/>
              <a:pathLst>
                <a:path h="638862" w="603724">
                  <a:moveTo>
                    <a:pt x="0" y="0"/>
                  </a:moveTo>
                  <a:lnTo>
                    <a:pt x="603725" y="0"/>
                  </a:lnTo>
                  <a:lnTo>
                    <a:pt x="603725" y="638861"/>
                  </a:lnTo>
                  <a:lnTo>
                    <a:pt x="0" y="638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0088779" y="550926"/>
              <a:ext cx="563072" cy="563072"/>
            </a:xfrm>
            <a:custGeom>
              <a:avLst/>
              <a:gdLst/>
              <a:ahLst/>
              <a:cxnLst/>
              <a:rect r="r" b="b" t="t" l="l"/>
              <a:pathLst>
                <a:path h="563072" w="563072">
                  <a:moveTo>
                    <a:pt x="0" y="0"/>
                  </a:moveTo>
                  <a:lnTo>
                    <a:pt x="563072" y="0"/>
                  </a:lnTo>
                  <a:lnTo>
                    <a:pt x="563072" y="563072"/>
                  </a:lnTo>
                  <a:lnTo>
                    <a:pt x="0" y="56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596237" y="581606"/>
              <a:ext cx="483146" cy="532392"/>
            </a:xfrm>
            <a:custGeom>
              <a:avLst/>
              <a:gdLst/>
              <a:ahLst/>
              <a:cxnLst/>
              <a:rect r="r" b="b" t="t" l="l"/>
              <a:pathLst>
                <a:path h="532392" w="483146">
                  <a:moveTo>
                    <a:pt x="0" y="0"/>
                  </a:moveTo>
                  <a:lnTo>
                    <a:pt x="483146" y="0"/>
                  </a:lnTo>
                  <a:lnTo>
                    <a:pt x="483146" y="532392"/>
                  </a:lnTo>
                  <a:lnTo>
                    <a:pt x="0" y="532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-6519913">
            <a:off x="14879196" y="6896536"/>
            <a:ext cx="3093938" cy="2402021"/>
          </a:xfrm>
          <a:custGeom>
            <a:avLst/>
            <a:gdLst/>
            <a:ahLst/>
            <a:cxnLst/>
            <a:rect r="r" b="b" t="t" l="l"/>
            <a:pathLst>
              <a:path h="2402021" w="3093938">
                <a:moveTo>
                  <a:pt x="0" y="0"/>
                </a:moveTo>
                <a:lnTo>
                  <a:pt x="3093938" y="0"/>
                </a:lnTo>
                <a:lnTo>
                  <a:pt x="3093938" y="2402021"/>
                </a:lnTo>
                <a:lnTo>
                  <a:pt x="0" y="240202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22626" y="3921191"/>
            <a:ext cx="7736471" cy="2665859"/>
          </a:xfrm>
          <a:custGeom>
            <a:avLst/>
            <a:gdLst/>
            <a:ahLst/>
            <a:cxnLst/>
            <a:rect r="r" b="b" t="t" l="l"/>
            <a:pathLst>
              <a:path h="2665859" w="7736471">
                <a:moveTo>
                  <a:pt x="0" y="0"/>
                </a:moveTo>
                <a:lnTo>
                  <a:pt x="7736471" y="0"/>
                </a:lnTo>
                <a:lnTo>
                  <a:pt x="7736471" y="2665859"/>
                </a:lnTo>
                <a:lnTo>
                  <a:pt x="0" y="266585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08111" y="942975"/>
            <a:ext cx="16230600" cy="64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9"/>
              </a:lnSpc>
              <a:spcBef>
                <a:spcPct val="0"/>
              </a:spcBef>
            </a:pPr>
            <a:r>
              <a:rPr lang="en-US" b="true" sz="3699">
                <a:solidFill>
                  <a:srgbClr val="3CCE8C"/>
                </a:solidFill>
                <a:latin typeface="Poppins Bold"/>
                <a:ea typeface="Poppins Bold"/>
                <a:cs typeface="Poppins Bold"/>
                <a:sym typeface="Poppins Bold"/>
              </a:rPr>
              <a:t>Li-Monti Maps is the 'Google Maps' of battery recycling  &amp;more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30493" y="4244217"/>
            <a:ext cx="6520736" cy="179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22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offer an  </a:t>
            </a:r>
            <a:r>
              <a:rPr lang="en-US" sz="2278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interactive, searchable, and verified map of the LIB value chain with added compliance and community features.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025" y="2848164"/>
            <a:ext cx="17887950" cy="5951407"/>
            <a:chOff x="0" y="0"/>
            <a:chExt cx="23850600" cy="79352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41346" y="0"/>
              <a:ext cx="3913255" cy="3913255"/>
            </a:xfrm>
            <a:custGeom>
              <a:avLst/>
              <a:gdLst/>
              <a:ahLst/>
              <a:cxnLst/>
              <a:rect r="r" b="b" t="t" l="l"/>
              <a:pathLst>
                <a:path h="3913255" w="3913255">
                  <a:moveTo>
                    <a:pt x="0" y="0"/>
                  </a:moveTo>
                  <a:lnTo>
                    <a:pt x="3913256" y="0"/>
                  </a:lnTo>
                  <a:lnTo>
                    <a:pt x="3913256" y="3913255"/>
                  </a:lnTo>
                  <a:lnTo>
                    <a:pt x="0" y="3913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071986" y="54767"/>
              <a:ext cx="3876193" cy="4101791"/>
            </a:xfrm>
            <a:custGeom>
              <a:avLst/>
              <a:gdLst/>
              <a:ahLst/>
              <a:cxnLst/>
              <a:rect r="r" b="b" t="t" l="l"/>
              <a:pathLst>
                <a:path h="4101791" w="3876193">
                  <a:moveTo>
                    <a:pt x="0" y="0"/>
                  </a:moveTo>
                  <a:lnTo>
                    <a:pt x="3876193" y="0"/>
                  </a:lnTo>
                  <a:lnTo>
                    <a:pt x="3876193" y="4101791"/>
                  </a:lnTo>
                  <a:lnTo>
                    <a:pt x="0" y="4101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65564" y="298070"/>
              <a:ext cx="3615186" cy="3615186"/>
            </a:xfrm>
            <a:custGeom>
              <a:avLst/>
              <a:gdLst/>
              <a:ahLst/>
              <a:cxnLst/>
              <a:rect r="r" b="b" t="t" l="l"/>
              <a:pathLst>
                <a:path h="3615186" w="3615186">
                  <a:moveTo>
                    <a:pt x="0" y="0"/>
                  </a:moveTo>
                  <a:lnTo>
                    <a:pt x="3615185" y="0"/>
                  </a:lnTo>
                  <a:lnTo>
                    <a:pt x="3615185" y="3615185"/>
                  </a:lnTo>
                  <a:lnTo>
                    <a:pt x="0" y="3615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600333" y="298070"/>
              <a:ext cx="3102022" cy="3418206"/>
            </a:xfrm>
            <a:custGeom>
              <a:avLst/>
              <a:gdLst/>
              <a:ahLst/>
              <a:cxnLst/>
              <a:rect r="r" b="b" t="t" l="l"/>
              <a:pathLst>
                <a:path h="3418206" w="3102022">
                  <a:moveTo>
                    <a:pt x="0" y="0"/>
                  </a:moveTo>
                  <a:lnTo>
                    <a:pt x="3102022" y="0"/>
                  </a:lnTo>
                  <a:lnTo>
                    <a:pt x="3102022" y="3418205"/>
                  </a:lnTo>
                  <a:lnTo>
                    <a:pt x="0" y="3418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4579568"/>
              <a:ext cx="6657786" cy="395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8"/>
                </a:lnSpc>
              </a:pPr>
              <a:r>
                <a:rPr lang="en-US" sz="1979" b="true">
                  <a:solidFill>
                    <a:srgbClr val="00B272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Verified Stakeholder Map: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35289" y="5194549"/>
              <a:ext cx="4398925" cy="2740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5"/>
                </a:lnSpc>
              </a:pPr>
              <a:r>
                <a:rPr lang="en-US" sz="1979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Recyclers, drop-off points, logistics providers, manufacturers, searchable by service, compliance, location.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030200" y="5194549"/>
              <a:ext cx="3633309" cy="1633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06"/>
                </a:lnSpc>
              </a:pPr>
              <a:r>
                <a:rPr lang="en-US" sz="1979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Real-time info on policies, innovations, events.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244263" y="4581980"/>
              <a:ext cx="6657786" cy="395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8"/>
                </a:lnSpc>
              </a:pPr>
              <a:r>
                <a:rPr lang="en-US" sz="1979" b="true">
                  <a:solidFill>
                    <a:srgbClr val="00B272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News &amp; Updates: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534214" y="4581980"/>
              <a:ext cx="6657786" cy="395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8"/>
                </a:lnSpc>
              </a:pPr>
              <a:r>
                <a:rPr lang="en-US" sz="1979" b="true">
                  <a:solidFill>
                    <a:srgbClr val="00B272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Compliance Support: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192814" y="4579568"/>
              <a:ext cx="6657786" cy="395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8"/>
                </a:lnSpc>
              </a:pPr>
              <a:r>
                <a:rPr lang="en-US" sz="1979" b="true">
                  <a:solidFill>
                    <a:srgbClr val="00B272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Community &amp; Networking: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071986" y="5282614"/>
              <a:ext cx="3080952" cy="1623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5"/>
                </a:lnSpc>
              </a:pPr>
              <a:r>
                <a:rPr lang="en-US" sz="1979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Alerts, checklists, and partnerships with certifiers.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454209" y="5036358"/>
              <a:ext cx="3080952" cy="17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2"/>
                </a:lnSpc>
              </a:pPr>
              <a:r>
                <a:rPr lang="en-US" sz="1979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Forums, DMs, knowledge sharing.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998159" y="646176"/>
            <a:ext cx="10291682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0B272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Core Features of our Plattform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5125" y="2351361"/>
            <a:ext cx="5511557" cy="7374636"/>
            <a:chOff x="0" y="0"/>
            <a:chExt cx="7348743" cy="98328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055851"/>
              <a:ext cx="7348743" cy="7776996"/>
              <a:chOff x="0" y="0"/>
              <a:chExt cx="1779121" cy="188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79121" cy="1882800"/>
              </a:xfrm>
              <a:custGeom>
                <a:avLst/>
                <a:gdLst/>
                <a:ahLst/>
                <a:cxnLst/>
                <a:rect r="r" b="b" t="t" l="l"/>
                <a:pathLst>
                  <a:path h="1882800" w="1779121">
                    <a:moveTo>
                      <a:pt x="71638" y="0"/>
                    </a:moveTo>
                    <a:lnTo>
                      <a:pt x="1707482" y="0"/>
                    </a:lnTo>
                    <a:cubicBezTo>
                      <a:pt x="1726482" y="0"/>
                      <a:pt x="1744704" y="7548"/>
                      <a:pt x="1758138" y="20982"/>
                    </a:cubicBezTo>
                    <a:cubicBezTo>
                      <a:pt x="1771573" y="34417"/>
                      <a:pt x="1779121" y="52639"/>
                      <a:pt x="1779121" y="71638"/>
                    </a:cubicBezTo>
                    <a:lnTo>
                      <a:pt x="1779121" y="1811162"/>
                    </a:lnTo>
                    <a:cubicBezTo>
                      <a:pt x="1779121" y="1850727"/>
                      <a:pt x="1747047" y="1882800"/>
                      <a:pt x="1707482" y="1882800"/>
                    </a:cubicBezTo>
                    <a:lnTo>
                      <a:pt x="71638" y="1882800"/>
                    </a:lnTo>
                    <a:cubicBezTo>
                      <a:pt x="32074" y="1882800"/>
                      <a:pt x="0" y="1850727"/>
                      <a:pt x="0" y="1811162"/>
                    </a:cubicBezTo>
                    <a:lnTo>
                      <a:pt x="0" y="71638"/>
                    </a:lnTo>
                    <a:cubicBezTo>
                      <a:pt x="0" y="32074"/>
                      <a:pt x="32074" y="0"/>
                      <a:pt x="71638" y="0"/>
                    </a:cubicBezTo>
                    <a:close/>
                  </a:path>
                </a:pathLst>
              </a:custGeom>
              <a:solidFill>
                <a:srgbClr val="00B27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1779121" cy="1939950"/>
              </a:xfrm>
              <a:prstGeom prst="rect">
                <a:avLst/>
              </a:prstGeom>
            </p:spPr>
            <p:txBody>
              <a:bodyPr anchor="ctr" rtlCol="false" tIns="41448" lIns="41448" bIns="41448" rIns="41448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34347" y="2910444"/>
              <a:ext cx="6857730" cy="562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73"/>
                </a:lnSpc>
              </a:pPr>
              <a:r>
                <a:rPr lang="en-US" sz="2552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Acess to be listed on the Map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0169" y="4703777"/>
              <a:ext cx="6857730" cy="4715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46090" indent="-273045" lvl="1">
                <a:lnSpc>
                  <a:spcPts val="3541"/>
                </a:lnSpc>
                <a:buFont typeface="Arial"/>
                <a:buChar char="•"/>
              </a:pPr>
              <a:r>
                <a:rPr lang="en-US" sz="2529">
                  <a:solidFill>
                    <a:srgbClr val="FEFEFE"/>
                  </a:solidFill>
                  <a:latin typeface="Poppins"/>
                  <a:ea typeface="Poppins"/>
                  <a:cs typeface="Poppins"/>
                  <a:sym typeface="Poppins"/>
                </a:rPr>
                <a:t>Trust </a:t>
              </a:r>
            </a:p>
            <a:p>
              <a:pPr algn="l" marL="546090" indent="-273045" lvl="1">
                <a:lnSpc>
                  <a:spcPts val="3541"/>
                </a:lnSpc>
                <a:buFont typeface="Arial"/>
                <a:buChar char="•"/>
              </a:pPr>
              <a:r>
                <a:rPr lang="en-US" sz="2529">
                  <a:solidFill>
                    <a:srgbClr val="FEFEFE"/>
                  </a:solidFill>
                  <a:latin typeface="Poppins"/>
                  <a:ea typeface="Poppins"/>
                  <a:cs typeface="Poppins"/>
                  <a:sym typeface="Poppins"/>
                </a:rPr>
                <a:t>Reputation</a:t>
              </a:r>
            </a:p>
            <a:p>
              <a:pPr algn="l" marL="546090" indent="-273045" lvl="1">
                <a:lnSpc>
                  <a:spcPts val="3541"/>
                </a:lnSpc>
                <a:buFont typeface="Arial"/>
                <a:buChar char="•"/>
              </a:pPr>
              <a:r>
                <a:rPr lang="en-US" sz="2529">
                  <a:solidFill>
                    <a:srgbClr val="FEFEFE"/>
                  </a:solidFill>
                  <a:latin typeface="Poppins"/>
                  <a:ea typeface="Poppins"/>
                  <a:cs typeface="Poppins"/>
                  <a:sym typeface="Poppins"/>
                </a:rPr>
                <a:t>Potential new Clients </a:t>
              </a:r>
            </a:p>
            <a:p>
              <a:pPr algn="l" marL="546090" indent="-273045" lvl="1">
                <a:lnSpc>
                  <a:spcPts val="3541"/>
                </a:lnSpc>
                <a:buFont typeface="Arial"/>
                <a:buChar char="•"/>
              </a:pPr>
              <a:r>
                <a:rPr lang="en-US" sz="2529">
                  <a:solidFill>
                    <a:srgbClr val="FEFEFE"/>
                  </a:solidFill>
                  <a:latin typeface="Poppins"/>
                  <a:ea typeface="Poppins"/>
                  <a:cs typeface="Poppins"/>
                  <a:sym typeface="Poppins"/>
                </a:rPr>
                <a:t>Free Complience Updates for business</a:t>
              </a:r>
            </a:p>
            <a:p>
              <a:pPr algn="l" marL="546090" indent="-273045" lvl="1">
                <a:lnSpc>
                  <a:spcPts val="3541"/>
                </a:lnSpc>
                <a:buFont typeface="Arial"/>
                <a:buChar char="•"/>
              </a:pPr>
              <a:r>
                <a:rPr lang="en-US" sz="2529">
                  <a:solidFill>
                    <a:srgbClr val="FEFEFE"/>
                  </a:solidFill>
                  <a:latin typeface="Poppins"/>
                  <a:ea typeface="Poppins"/>
                  <a:cs typeface="Poppins"/>
                  <a:sym typeface="Poppins"/>
                </a:rPr>
                <a:t>Part of building a resilient and Transparent Value Chain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4178" y="3610681"/>
              <a:ext cx="3063124" cy="985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39"/>
                </a:lnSpc>
              </a:pPr>
              <a:r>
                <a:rPr lang="en-US" sz="4242" b="true">
                  <a:solidFill>
                    <a:srgbClr val="FEFEF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Gains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4452367" y="0"/>
              <a:ext cx="2055851" cy="2055851"/>
            </a:xfrm>
            <a:custGeom>
              <a:avLst/>
              <a:gdLst/>
              <a:ahLst/>
              <a:cxnLst/>
              <a:rect r="r" b="b" t="t" l="l"/>
              <a:pathLst>
                <a:path h="2055851" w="2055851">
                  <a:moveTo>
                    <a:pt x="0" y="0"/>
                  </a:moveTo>
                  <a:lnTo>
                    <a:pt x="2055852" y="0"/>
                  </a:lnTo>
                  <a:lnTo>
                    <a:pt x="2055852" y="2055851"/>
                  </a:lnTo>
                  <a:lnTo>
                    <a:pt x="0" y="2055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34347" y="808135"/>
              <a:ext cx="6689375" cy="84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82"/>
                </a:lnSpc>
              </a:pPr>
              <a:r>
                <a:rPr lang="en-US" sz="4242" b="true">
                  <a:solidFill>
                    <a:srgbClr val="00B272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Complient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6566932" y="2855151"/>
              <a:ext cx="540968" cy="721291"/>
            </a:xfrm>
            <a:custGeom>
              <a:avLst/>
              <a:gdLst/>
              <a:ahLst/>
              <a:cxnLst/>
              <a:rect r="r" b="b" t="t" l="l"/>
              <a:pathLst>
                <a:path h="721291" w="540968">
                  <a:moveTo>
                    <a:pt x="0" y="0"/>
                  </a:moveTo>
                  <a:lnTo>
                    <a:pt x="540968" y="0"/>
                  </a:lnTo>
                  <a:lnTo>
                    <a:pt x="540968" y="721291"/>
                  </a:lnTo>
                  <a:lnTo>
                    <a:pt x="0" y="721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3403" y="2524154"/>
            <a:ext cx="7756815" cy="7201843"/>
            <a:chOff x="0" y="0"/>
            <a:chExt cx="10342420" cy="960245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1825461"/>
              <a:ext cx="10342420" cy="3357309"/>
              <a:chOff x="0" y="0"/>
              <a:chExt cx="2503886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50388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503886">
                    <a:moveTo>
                      <a:pt x="50902" y="0"/>
                    </a:moveTo>
                    <a:lnTo>
                      <a:pt x="2452984" y="0"/>
                    </a:lnTo>
                    <a:cubicBezTo>
                      <a:pt x="2466484" y="0"/>
                      <a:pt x="2479431" y="5363"/>
                      <a:pt x="2488977" y="14909"/>
                    </a:cubicBezTo>
                    <a:cubicBezTo>
                      <a:pt x="2498523" y="24455"/>
                      <a:pt x="2503886" y="37402"/>
                      <a:pt x="2503886" y="50902"/>
                    </a:cubicBezTo>
                    <a:lnTo>
                      <a:pt x="2503886" y="761898"/>
                    </a:lnTo>
                    <a:cubicBezTo>
                      <a:pt x="2503886" y="775398"/>
                      <a:pt x="2498523" y="788345"/>
                      <a:pt x="2488977" y="797891"/>
                    </a:cubicBezTo>
                    <a:cubicBezTo>
                      <a:pt x="2479431" y="807437"/>
                      <a:pt x="2466484" y="812800"/>
                      <a:pt x="2452984" y="812800"/>
                    </a:cubicBezTo>
                    <a:lnTo>
                      <a:pt x="50902" y="812800"/>
                    </a:lnTo>
                    <a:cubicBezTo>
                      <a:pt x="37402" y="812800"/>
                      <a:pt x="24455" y="807437"/>
                      <a:pt x="14909" y="797891"/>
                    </a:cubicBezTo>
                    <a:cubicBezTo>
                      <a:pt x="5363" y="788345"/>
                      <a:pt x="0" y="775398"/>
                      <a:pt x="0" y="761898"/>
                    </a:cubicBezTo>
                    <a:lnTo>
                      <a:pt x="0" y="50902"/>
                    </a:lnTo>
                    <a:cubicBezTo>
                      <a:pt x="0" y="37402"/>
                      <a:pt x="5363" y="24455"/>
                      <a:pt x="14909" y="14909"/>
                    </a:cubicBezTo>
                    <a:cubicBezTo>
                      <a:pt x="24455" y="5363"/>
                      <a:pt x="37402" y="0"/>
                      <a:pt x="50902" y="0"/>
                    </a:cubicBezTo>
                    <a:close/>
                  </a:path>
                </a:pathLst>
              </a:custGeom>
              <a:solidFill>
                <a:srgbClr val="00B27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503886" cy="869950"/>
              </a:xfrm>
              <a:prstGeom prst="rect">
                <a:avLst/>
              </a:prstGeom>
            </p:spPr>
            <p:txBody>
              <a:bodyPr anchor="ctr" rtlCol="false" tIns="41448" lIns="41448" bIns="41448" rIns="41448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6245148"/>
              <a:ext cx="10342420" cy="3357309"/>
              <a:chOff x="0" y="0"/>
              <a:chExt cx="2503886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503886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503886">
                    <a:moveTo>
                      <a:pt x="50902" y="0"/>
                    </a:moveTo>
                    <a:lnTo>
                      <a:pt x="2452984" y="0"/>
                    </a:lnTo>
                    <a:cubicBezTo>
                      <a:pt x="2466484" y="0"/>
                      <a:pt x="2479431" y="5363"/>
                      <a:pt x="2488977" y="14909"/>
                    </a:cubicBezTo>
                    <a:cubicBezTo>
                      <a:pt x="2498523" y="24455"/>
                      <a:pt x="2503886" y="37402"/>
                      <a:pt x="2503886" y="50902"/>
                    </a:cubicBezTo>
                    <a:lnTo>
                      <a:pt x="2503886" y="761898"/>
                    </a:lnTo>
                    <a:cubicBezTo>
                      <a:pt x="2503886" y="775398"/>
                      <a:pt x="2498523" y="788345"/>
                      <a:pt x="2488977" y="797891"/>
                    </a:cubicBezTo>
                    <a:cubicBezTo>
                      <a:pt x="2479431" y="807437"/>
                      <a:pt x="2466484" y="812800"/>
                      <a:pt x="2452984" y="812800"/>
                    </a:cubicBezTo>
                    <a:lnTo>
                      <a:pt x="50902" y="812800"/>
                    </a:lnTo>
                    <a:cubicBezTo>
                      <a:pt x="37402" y="812800"/>
                      <a:pt x="24455" y="807437"/>
                      <a:pt x="14909" y="797891"/>
                    </a:cubicBezTo>
                    <a:cubicBezTo>
                      <a:pt x="5363" y="788345"/>
                      <a:pt x="0" y="775398"/>
                      <a:pt x="0" y="761898"/>
                    </a:cubicBezTo>
                    <a:lnTo>
                      <a:pt x="0" y="50902"/>
                    </a:lnTo>
                    <a:cubicBezTo>
                      <a:pt x="0" y="37402"/>
                      <a:pt x="5363" y="24455"/>
                      <a:pt x="14909" y="14909"/>
                    </a:cubicBezTo>
                    <a:cubicBezTo>
                      <a:pt x="24455" y="5363"/>
                      <a:pt x="37402" y="0"/>
                      <a:pt x="50902" y="0"/>
                    </a:cubicBezTo>
                    <a:close/>
                  </a:path>
                </a:pathLst>
              </a:custGeom>
              <a:solidFill>
                <a:srgbClr val="00B272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2503886" cy="869950"/>
              </a:xfrm>
              <a:prstGeom prst="rect">
                <a:avLst/>
              </a:prstGeom>
            </p:spPr>
            <p:txBody>
              <a:bodyPr anchor="ctr" rtlCol="false" tIns="41448" lIns="41448" bIns="41448" rIns="41448"/>
              <a:lstStyle/>
              <a:p>
                <a:pPr algn="ctr">
                  <a:lnSpc>
                    <a:spcPts val="2772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216368" y="0"/>
              <a:ext cx="1644391" cy="1644391"/>
            </a:xfrm>
            <a:custGeom>
              <a:avLst/>
              <a:gdLst/>
              <a:ahLst/>
              <a:cxnLst/>
              <a:rect r="r" b="b" t="t" l="l"/>
              <a:pathLst>
                <a:path h="1644391" w="1644391">
                  <a:moveTo>
                    <a:pt x="0" y="0"/>
                  </a:moveTo>
                  <a:lnTo>
                    <a:pt x="1644392" y="0"/>
                  </a:lnTo>
                  <a:lnTo>
                    <a:pt x="1644392" y="1644391"/>
                  </a:lnTo>
                  <a:lnTo>
                    <a:pt x="0" y="1644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538785" y="577745"/>
              <a:ext cx="6689375" cy="84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82"/>
                </a:lnSpc>
              </a:pPr>
              <a:r>
                <a:rPr lang="en-US" sz="4242" b="true">
                  <a:solidFill>
                    <a:srgbClr val="00B272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Not Compliant 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9167177" y="4001080"/>
              <a:ext cx="540968" cy="721291"/>
            </a:xfrm>
            <a:custGeom>
              <a:avLst/>
              <a:gdLst/>
              <a:ahLst/>
              <a:cxnLst/>
              <a:rect r="r" b="b" t="t" l="l"/>
              <a:pathLst>
                <a:path h="721291" w="540968">
                  <a:moveTo>
                    <a:pt x="0" y="0"/>
                  </a:moveTo>
                  <a:lnTo>
                    <a:pt x="540968" y="0"/>
                  </a:lnTo>
                  <a:lnTo>
                    <a:pt x="540968" y="721291"/>
                  </a:lnTo>
                  <a:lnTo>
                    <a:pt x="0" y="721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516979" y="1989614"/>
              <a:ext cx="7576091" cy="1914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08"/>
                </a:lnSpc>
              </a:pPr>
              <a:r>
                <a:rPr lang="en-US" sz="4220" b="true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Chooses our complience support</a:t>
              </a:r>
              <a:r>
                <a:rPr lang="en-US" sz="422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46495" y="8415753"/>
              <a:ext cx="946165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Acess after proven Complience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9566051" y="8482428"/>
              <a:ext cx="540968" cy="721291"/>
            </a:xfrm>
            <a:custGeom>
              <a:avLst/>
              <a:gdLst/>
              <a:ahLst/>
              <a:cxnLst/>
              <a:rect r="r" b="b" t="t" l="l"/>
              <a:pathLst>
                <a:path h="721291" w="540968">
                  <a:moveTo>
                    <a:pt x="0" y="0"/>
                  </a:moveTo>
                  <a:lnTo>
                    <a:pt x="540968" y="0"/>
                  </a:lnTo>
                  <a:lnTo>
                    <a:pt x="540968" y="721291"/>
                  </a:lnTo>
                  <a:lnTo>
                    <a:pt x="0" y="721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16979" y="3934405"/>
              <a:ext cx="850810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Acess after sucessfull service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75147" y="6397946"/>
              <a:ext cx="8601533" cy="191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b="true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Chooses Individual complience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7804931" y="590167"/>
            <a:ext cx="1668911" cy="1668911"/>
          </a:xfrm>
          <a:custGeom>
            <a:avLst/>
            <a:gdLst/>
            <a:ahLst/>
            <a:cxnLst/>
            <a:rect r="r" b="b" t="t" l="l"/>
            <a:pathLst>
              <a:path h="1668911" w="1668911">
                <a:moveTo>
                  <a:pt x="0" y="0"/>
                </a:moveTo>
                <a:lnTo>
                  <a:pt x="1668911" y="0"/>
                </a:lnTo>
                <a:lnTo>
                  <a:pt x="1668911" y="1668911"/>
                </a:lnTo>
                <a:lnTo>
                  <a:pt x="0" y="1668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8628926">
            <a:off x="5883316" y="1604544"/>
            <a:ext cx="1672066" cy="520431"/>
          </a:xfrm>
          <a:custGeom>
            <a:avLst/>
            <a:gdLst/>
            <a:ahLst/>
            <a:cxnLst/>
            <a:rect r="r" b="b" t="t" l="l"/>
            <a:pathLst>
              <a:path h="520431" w="1672066">
                <a:moveTo>
                  <a:pt x="0" y="0"/>
                </a:moveTo>
                <a:lnTo>
                  <a:pt x="1672066" y="0"/>
                </a:lnTo>
                <a:lnTo>
                  <a:pt x="1672066" y="520431"/>
                </a:lnTo>
                <a:lnTo>
                  <a:pt x="0" y="520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8770842">
            <a:off x="9734387" y="1582437"/>
            <a:ext cx="1672066" cy="520431"/>
          </a:xfrm>
          <a:custGeom>
            <a:avLst/>
            <a:gdLst/>
            <a:ahLst/>
            <a:cxnLst/>
            <a:rect r="r" b="b" t="t" l="l"/>
            <a:pathLst>
              <a:path h="520431" w="1672066">
                <a:moveTo>
                  <a:pt x="1672066" y="0"/>
                </a:moveTo>
                <a:lnTo>
                  <a:pt x="0" y="0"/>
                </a:lnTo>
                <a:lnTo>
                  <a:pt x="0" y="520431"/>
                </a:lnTo>
                <a:lnTo>
                  <a:pt x="1672066" y="520431"/>
                </a:lnTo>
                <a:lnTo>
                  <a:pt x="167206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32309" y="3522711"/>
            <a:ext cx="702816" cy="1322661"/>
          </a:xfrm>
          <a:custGeom>
            <a:avLst/>
            <a:gdLst/>
            <a:ahLst/>
            <a:cxnLst/>
            <a:rect r="r" b="b" t="t" l="l"/>
            <a:pathLst>
              <a:path h="1322661" w="702816">
                <a:moveTo>
                  <a:pt x="0" y="0"/>
                </a:moveTo>
                <a:lnTo>
                  <a:pt x="702816" y="0"/>
                </a:lnTo>
                <a:lnTo>
                  <a:pt x="702816" y="1322661"/>
                </a:lnTo>
                <a:lnTo>
                  <a:pt x="0" y="1322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135125" y="933450"/>
            <a:ext cx="48726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3CCE8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it works... 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18268" y="-1026680"/>
            <a:ext cx="19542805" cy="11491722"/>
            <a:chOff x="0" y="0"/>
            <a:chExt cx="5147076" cy="30266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47076" cy="3026626"/>
            </a:xfrm>
            <a:custGeom>
              <a:avLst/>
              <a:gdLst/>
              <a:ahLst/>
              <a:cxnLst/>
              <a:rect r="r" b="b" t="t" l="l"/>
              <a:pathLst>
                <a:path h="3026626" w="5147076">
                  <a:moveTo>
                    <a:pt x="0" y="0"/>
                  </a:moveTo>
                  <a:lnTo>
                    <a:pt x="5147076" y="0"/>
                  </a:lnTo>
                  <a:lnTo>
                    <a:pt x="5147076" y="3026626"/>
                  </a:lnTo>
                  <a:lnTo>
                    <a:pt x="0" y="3026626"/>
                  </a:lnTo>
                  <a:close/>
                </a:path>
              </a:pathLst>
            </a:custGeom>
            <a:solidFill>
              <a:srgbClr val="00B272">
                <a:alpha val="7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5147076" cy="3026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81387" y="2163342"/>
            <a:ext cx="6939085" cy="5960317"/>
            <a:chOff x="0" y="0"/>
            <a:chExt cx="5372576" cy="46147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72577" cy="4614767"/>
            </a:xfrm>
            <a:custGeom>
              <a:avLst/>
              <a:gdLst/>
              <a:ahLst/>
              <a:cxnLst/>
              <a:rect r="r" b="b" t="t" l="l"/>
              <a:pathLst>
                <a:path h="4614767" w="537257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3CCE8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67528" y="2163342"/>
            <a:ext cx="6939085" cy="5960317"/>
            <a:chOff x="0" y="0"/>
            <a:chExt cx="5372576" cy="4614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72577" cy="4614767"/>
            </a:xfrm>
            <a:custGeom>
              <a:avLst/>
              <a:gdLst/>
              <a:ahLst/>
              <a:cxnLst/>
              <a:rect r="r" b="b" t="t" l="l"/>
              <a:pathLst>
                <a:path h="4614767" w="537257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3CCE8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831298" y="2861878"/>
            <a:ext cx="1239263" cy="1239263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17439" y="2861878"/>
            <a:ext cx="1239263" cy="123926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929103" y="4781914"/>
            <a:ext cx="5815934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Premium access that allows  visibilty on the Map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42962" y="5596566"/>
            <a:ext cx="5815934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Complience </a:t>
            </a:r>
          </a:p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31298" y="2712715"/>
            <a:ext cx="1239263" cy="1251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00B27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7439" y="2712715"/>
            <a:ext cx="1239263" cy="1251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00B27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62164" y="831244"/>
            <a:ext cx="7610728" cy="86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5"/>
              </a:lnSpc>
            </a:pPr>
            <a:r>
              <a:rPr lang="en-US" sz="56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Revenue Streams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5148" y="2552781"/>
            <a:ext cx="8862732" cy="4916136"/>
            <a:chOff x="0" y="0"/>
            <a:chExt cx="11816976" cy="65548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42562"/>
              <a:ext cx="671402" cy="671402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7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66352" lIns="66352" bIns="66352" rIns="66352"/>
              <a:lstStyle/>
              <a:p>
                <a:pPr algn="ctr">
                  <a:lnSpc>
                    <a:spcPts val="2138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08375" y="-66675"/>
              <a:ext cx="10708601" cy="4159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0"/>
                </a:lnSpc>
              </a:pPr>
              <a:r>
                <a:rPr lang="en-US" sz="2586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For Businesses</a:t>
              </a:r>
            </a:p>
            <a:p>
              <a:pPr algn="l">
                <a:lnSpc>
                  <a:spcPts val="3620"/>
                </a:lnSpc>
              </a:pPr>
            </a:p>
            <a:p>
              <a:pPr algn="l" marL="558351" indent="-279176" lvl="1">
                <a:lnSpc>
                  <a:spcPts val="3620"/>
                </a:lnSpc>
                <a:buFont typeface="Arial"/>
                <a:buChar char="•"/>
              </a:pPr>
              <a:r>
                <a:rPr lang="en-US" sz="2586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Reduced time to find reliable partners.</a:t>
              </a:r>
            </a:p>
            <a:p>
              <a:pPr algn="l" marL="558351" indent="-279176" lvl="1">
                <a:lnSpc>
                  <a:spcPts val="3620"/>
                </a:lnSpc>
                <a:buFont typeface="Arial"/>
                <a:buChar char="•"/>
              </a:pPr>
              <a:r>
                <a:rPr lang="en-US" sz="2586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Easier compliance with EU regulations.</a:t>
              </a:r>
            </a:p>
            <a:p>
              <a:pPr algn="l" marL="558351" indent="-279176" lvl="1">
                <a:lnSpc>
                  <a:spcPts val="3620"/>
                </a:lnSpc>
                <a:buFont typeface="Arial"/>
                <a:buChar char="•"/>
              </a:pPr>
              <a:r>
                <a:rPr lang="en-US" sz="2586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Reduces inequality in sector access-&gt;SME´s get visibility </a:t>
              </a:r>
            </a:p>
            <a:p>
              <a:pPr algn="l">
                <a:lnSpc>
                  <a:spcPts val="3620"/>
                </a:lnSpc>
              </a:pP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4253763"/>
              <a:ext cx="671402" cy="67140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27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66352" lIns="66352" bIns="66352" rIns="66352"/>
              <a:lstStyle/>
              <a:p>
                <a:pPr algn="ctr">
                  <a:lnSpc>
                    <a:spcPts val="2138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08375" y="4187088"/>
              <a:ext cx="10708601" cy="2367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0"/>
                </a:lnSpc>
              </a:pPr>
              <a:r>
                <a:rPr lang="en-US" sz="2586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For Citizens</a:t>
              </a:r>
            </a:p>
            <a:p>
              <a:pPr algn="l" marL="558351" indent="-279176" lvl="1">
                <a:lnSpc>
                  <a:spcPts val="3620"/>
                </a:lnSpc>
                <a:buFont typeface="Arial"/>
                <a:buChar char="•"/>
              </a:pPr>
              <a:r>
                <a:rPr lang="en-US" sz="2586">
                  <a:solidFill>
                    <a:srgbClr val="3C3C3C">
                      <a:alpha val="6000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Increased accessibility of battery recycling infrastructure.</a:t>
              </a:r>
            </a:p>
            <a:p>
              <a:pPr algn="l">
                <a:lnSpc>
                  <a:spcPts val="36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25148" y="7725340"/>
            <a:ext cx="503552" cy="50355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2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66352" lIns="66352" bIns="66352" rIns="66352"/>
            <a:lstStyle/>
            <a:p>
              <a:pPr algn="ctr">
                <a:lnSpc>
                  <a:spcPts val="213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807603" y="361054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363672" y="526768"/>
            <a:ext cx="15737097" cy="1386886"/>
            <a:chOff x="0" y="0"/>
            <a:chExt cx="4144750" cy="3652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44750" cy="365270"/>
            </a:xfrm>
            <a:custGeom>
              <a:avLst/>
              <a:gdLst/>
              <a:ahLst/>
              <a:cxnLst/>
              <a:rect r="r" b="b" t="t" l="l"/>
              <a:pathLst>
                <a:path h="365270" w="4144750">
                  <a:moveTo>
                    <a:pt x="25090" y="0"/>
                  </a:moveTo>
                  <a:lnTo>
                    <a:pt x="4119660" y="0"/>
                  </a:lnTo>
                  <a:cubicBezTo>
                    <a:pt x="4126314" y="0"/>
                    <a:pt x="4132696" y="2643"/>
                    <a:pt x="4137401" y="7349"/>
                  </a:cubicBezTo>
                  <a:cubicBezTo>
                    <a:pt x="4142106" y="12054"/>
                    <a:pt x="4144750" y="18435"/>
                    <a:pt x="4144750" y="25090"/>
                  </a:cubicBezTo>
                  <a:lnTo>
                    <a:pt x="4144750" y="340181"/>
                  </a:lnTo>
                  <a:cubicBezTo>
                    <a:pt x="4144750" y="346835"/>
                    <a:pt x="4142106" y="353216"/>
                    <a:pt x="4137401" y="357922"/>
                  </a:cubicBezTo>
                  <a:cubicBezTo>
                    <a:pt x="4132696" y="362627"/>
                    <a:pt x="4126314" y="365270"/>
                    <a:pt x="4119660" y="365270"/>
                  </a:cubicBezTo>
                  <a:lnTo>
                    <a:pt x="25090" y="365270"/>
                  </a:lnTo>
                  <a:cubicBezTo>
                    <a:pt x="18435" y="365270"/>
                    <a:pt x="12054" y="362627"/>
                    <a:pt x="7349" y="357922"/>
                  </a:cubicBezTo>
                  <a:cubicBezTo>
                    <a:pt x="2643" y="353216"/>
                    <a:pt x="0" y="346835"/>
                    <a:pt x="0" y="340181"/>
                  </a:cubicBezTo>
                  <a:lnTo>
                    <a:pt x="0" y="25090"/>
                  </a:lnTo>
                  <a:cubicBezTo>
                    <a:pt x="0" y="18435"/>
                    <a:pt x="2643" y="12054"/>
                    <a:pt x="7349" y="7349"/>
                  </a:cubicBezTo>
                  <a:cubicBezTo>
                    <a:pt x="12054" y="2643"/>
                    <a:pt x="18435" y="0"/>
                    <a:pt x="25090" y="0"/>
                  </a:cubicBezTo>
                  <a:close/>
                </a:path>
              </a:pathLst>
            </a:custGeom>
            <a:solidFill>
              <a:srgbClr val="00B2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4144750" cy="365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8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76924" y="837687"/>
            <a:ext cx="6785437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FEFEF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Impact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9994" y="7402241"/>
            <a:ext cx="8031451" cy="268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0"/>
              </a:lnSpc>
            </a:pPr>
            <a:r>
              <a:rPr lang="en-US" sz="2586">
                <a:solidFill>
                  <a:srgbClr val="3C3C3C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Government </a:t>
            </a:r>
          </a:p>
          <a:p>
            <a:pPr algn="l">
              <a:lnSpc>
                <a:spcPts val="3620"/>
              </a:lnSpc>
            </a:pPr>
          </a:p>
          <a:p>
            <a:pPr algn="l" marL="558351" indent="-279176" lvl="1">
              <a:lnSpc>
                <a:spcPts val="3620"/>
              </a:lnSpc>
              <a:buFont typeface="Arial"/>
              <a:buChar char="•"/>
            </a:pPr>
            <a:r>
              <a:rPr lang="en-US" sz="2586">
                <a:solidFill>
                  <a:srgbClr val="3C3C3C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Increases visibility of compliant businesses  and fulfills political agenda </a:t>
            </a:r>
          </a:p>
          <a:p>
            <a:pPr algn="l">
              <a:lnSpc>
                <a:spcPts val="3620"/>
              </a:lnSpc>
            </a:pPr>
          </a:p>
          <a:p>
            <a:pPr algn="l">
              <a:lnSpc>
                <a:spcPts val="36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A1C991E3DBD44CA4C7D73390EEFB50" ma:contentTypeVersion="20" ma:contentTypeDescription="Create a new document." ma:contentTypeScope="" ma:versionID="f059ddb70354acdedb6c2dcbd9bc1bd3">
  <xsd:schema xmlns:xsd="http://www.w3.org/2001/XMLSchema" xmlns:xs="http://www.w3.org/2001/XMLSchema" xmlns:p="http://schemas.microsoft.com/office/2006/metadata/properties" xmlns:ns1="http://schemas.microsoft.com/sharepoint/v3" xmlns:ns2="dcaaac60-0ab2-4beb-85e2-af7eb2997289" xmlns:ns3="cbf9afd2-ad46-471f-b458-4d21c8cd04b1" targetNamespace="http://schemas.microsoft.com/office/2006/metadata/properties" ma:root="true" ma:fieldsID="92a06db34e6f43e4950ed88dbc686bfb" ns1:_="" ns2:_="" ns3:_="">
    <xsd:import namespace="http://schemas.microsoft.com/sharepoint/v3"/>
    <xsd:import namespace="dcaaac60-0ab2-4beb-85e2-af7eb2997289"/>
    <xsd:import namespace="cbf9afd2-ad46-471f-b458-4d21c8cd04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aac60-0ab2-4beb-85e2-af7eb29972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1c6a0e08-1576-455b-af28-552984f92f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9afd2-ad46-471f-b458-4d21c8cd04b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ff0e2cfb-ca84-481e-b9c7-576dda15a900}" ma:internalName="TaxCatchAll" ma:showField="CatchAllData" ma:web="cbf9afd2-ad46-471f-b458-4d21c8cd04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dcaaac60-0ab2-4beb-85e2-af7eb2997289">
      <Terms xmlns="http://schemas.microsoft.com/office/infopath/2007/PartnerControls"/>
    </lcf76f155ced4ddcb4097134ff3c332f>
    <TaxCatchAll xmlns="cbf9afd2-ad46-471f-b458-4d21c8cd04b1" xsi:nil="true"/>
  </documentManagement>
</p:properties>
</file>

<file path=customXml/itemProps1.xml><?xml version="1.0" encoding="utf-8"?>
<ds:datastoreItem xmlns:ds="http://schemas.openxmlformats.org/officeDocument/2006/customXml" ds:itemID="{17958E6D-4E91-430C-8D1C-286E16D0A99D}"/>
</file>

<file path=customXml/itemProps2.xml><?xml version="1.0" encoding="utf-8"?>
<ds:datastoreItem xmlns:ds="http://schemas.openxmlformats.org/officeDocument/2006/customXml" ds:itemID="{1F8C96B0-0041-4180-918A-4FC45B887C4E}"/>
</file>

<file path=customXml/itemProps3.xml><?xml version="1.0" encoding="utf-8"?>
<ds:datastoreItem xmlns:ds="http://schemas.openxmlformats.org/officeDocument/2006/customXml" ds:itemID="{2E94720A-A842-43A8-94C2-1C877A9D383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Li-Monti Connect</dc:title>
  <cp:revision>1</cp:revision>
  <dcterms:created xsi:type="dcterms:W3CDTF">2006-08-16T00:00:00Z</dcterms:created>
  <dcterms:modified xsi:type="dcterms:W3CDTF">2011-08-01T06:04:30Z</dcterms:modified>
  <dc:identifier>DAGqEO0ceFE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0x01010056A1C991E3DBD44CA4C7D73390EEFB50</vt:lpwstr>
  </property>
</Properties>
</file>